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81" r:id="rId2"/>
    <p:sldId id="368" r:id="rId3"/>
    <p:sldId id="376" r:id="rId4"/>
  </p:sldIdLst>
  <p:sldSz cx="13003213" cy="9756775"/>
  <p:notesSz cx="6797675" cy="9926638"/>
  <p:custDataLst>
    <p:tags r:id="rId7"/>
  </p:custDataLst>
  <p:defaultTextStyle>
    <a:defPPr>
      <a:defRPr lang="en-US"/>
    </a:defPPr>
    <a:lvl1pPr marL="0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76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551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827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1102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8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820"/>
    <a:srgbClr val="E80074"/>
    <a:srgbClr val="00A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1" autoAdjust="0"/>
    <p:restoredTop sz="70399" autoAdjust="0"/>
  </p:normalViewPr>
  <p:slideViewPr>
    <p:cSldViewPr snapToGrid="0">
      <p:cViewPr varScale="1">
        <p:scale>
          <a:sx n="48" d="100"/>
          <a:sy n="48" d="100"/>
        </p:scale>
        <p:origin x="1406" y="67"/>
      </p:cViewPr>
      <p:guideLst>
        <p:guide orient="horz" pos="2908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72"/>
    </p:cViewPr>
  </p:sorterViewPr>
  <p:notesViewPr>
    <p:cSldViewPr snapToGrid="0"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D4A1A-25BD-5A4B-8262-7637D0EF5D4F}" type="datetimeFigureOut">
              <a:rPr lang="en-US" smtClean="0"/>
              <a:t>10/29/2018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97ABF-097C-B144-83E2-BB2FD59F36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824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5CC16-585F-864B-90A1-B63321EF5334}" type="datetimeFigureOut">
              <a:rPr lang="en-US" smtClean="0"/>
              <a:t>10/29/2018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5EB07-C2F8-2C48-8B7E-66B2468E54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036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76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551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827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1102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5EB07-C2F8-2C48-8B7E-66B2468E546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10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GB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5DE1FB0-5865-1841-BF59-F76FC8B46A58}" type="slidenum">
              <a:rPr lang="en-GB" altLang="en-US" sz="1300"/>
              <a:pPr>
                <a:spcBef>
                  <a:spcPct val="0"/>
                </a:spcBef>
              </a:pPr>
              <a:t>2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354060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 sz="1200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48D518C-239E-354B-AFAE-071C4FA16579}" type="slidenum">
              <a:rPr lang="en-GB" altLang="en-US" sz="1300"/>
              <a:pPr>
                <a:spcBef>
                  <a:spcPct val="0"/>
                </a:spcBef>
              </a:pPr>
              <a:t>3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160232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-4161"/>
            <a:ext cx="13003213" cy="97609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071" y="2960914"/>
            <a:ext cx="11937699" cy="4654187"/>
          </a:xfrm>
        </p:spPr>
        <p:txBody>
          <a:bodyPr/>
          <a:lstStyle>
            <a:lvl1pPr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76" y="368300"/>
            <a:ext cx="1293797" cy="8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rgbClr val="FFC2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20" y="-6007"/>
            <a:ext cx="2986892" cy="2962996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75" y="363008"/>
            <a:ext cx="759817" cy="88759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20917" y="7412220"/>
            <a:ext cx="3868100" cy="1470429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None/>
              <a:defRPr sz="2200">
                <a:solidFill>
                  <a:srgbClr val="FFC23D"/>
                </a:solidFill>
              </a:defRPr>
            </a:lvl1pPr>
            <a:lvl2pPr marL="0" inden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None/>
              <a:defRPr sz="1600"/>
            </a:lvl2pPr>
            <a:lvl3pPr marL="182563" indent="-182563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defRPr sz="1600"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768871" y="7412220"/>
            <a:ext cx="3868100" cy="1470429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None/>
              <a:defRPr sz="2200">
                <a:solidFill>
                  <a:srgbClr val="FFC23D"/>
                </a:solidFill>
              </a:defRPr>
            </a:lvl1pPr>
            <a:lvl2pPr marL="0" inden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None/>
              <a:defRPr sz="1600"/>
            </a:lvl2pPr>
            <a:lvl3pPr marL="182563" indent="-182563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defRPr sz="1600"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8816825" y="7412220"/>
            <a:ext cx="3868100" cy="1470429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None/>
              <a:defRPr sz="2200">
                <a:solidFill>
                  <a:srgbClr val="FFC23D"/>
                </a:solidFill>
              </a:defRPr>
            </a:lvl1pPr>
            <a:lvl2pPr marL="0" inden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None/>
              <a:defRPr sz="1600"/>
            </a:lvl2pPr>
            <a:lvl3pPr marL="182563" indent="-182563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defRPr sz="1600"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rgbClr val="FFC2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20" y="-6007"/>
            <a:ext cx="2986892" cy="2962996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75" y="363008"/>
            <a:ext cx="759817" cy="88759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20917" y="2470527"/>
            <a:ext cx="9479778" cy="5349743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720917" y="1502996"/>
            <a:ext cx="9506517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9080953"/>
            <a:ext cx="4176032" cy="5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3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2051647"/>
            <a:ext cx="11336862" cy="7009228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rgbClr val="FFC2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4" y="9103059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20" y="-6006"/>
            <a:ext cx="2986892" cy="2962997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75" y="363008"/>
            <a:ext cx="759818" cy="88759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5627" y="416908"/>
            <a:ext cx="9510185" cy="82682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20918" y="2470527"/>
            <a:ext cx="9479777" cy="5349743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720917" y="1546539"/>
            <a:ext cx="9506518" cy="43056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98">
                <a:solidFill>
                  <a:schemeClr val="tx1"/>
                </a:solidFill>
              </a:defRPr>
            </a:lvl1pPr>
            <a:lvl2pPr marL="64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OU_masterlogo_colour_29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920" y="557180"/>
            <a:ext cx="1425758" cy="101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91421" y="4670471"/>
            <a:ext cx="8606314" cy="917634"/>
          </a:xfrm>
        </p:spPr>
        <p:txBody>
          <a:bodyPr anchor="t"/>
          <a:lstStyle>
            <a:lvl1pPr>
              <a:defRPr sz="5097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Title in Black - Arial 40pt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91395" y="7386717"/>
            <a:ext cx="10396255" cy="699204"/>
          </a:xfrm>
        </p:spPr>
        <p:txBody>
          <a:bodyPr/>
          <a:lstStyle>
            <a:lvl1pPr marL="0" indent="0">
              <a:buFontTx/>
              <a:buNone/>
              <a:defRPr sz="3729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smtClean="0"/>
              <a:t>Subheading and date in grey - Arial 30pt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442288" y="8884135"/>
            <a:ext cx="4118637" cy="6780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2455177" y="9219173"/>
            <a:ext cx="503290" cy="5194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76C3F-9A8F-4543-A7FD-C161888A31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0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-4161"/>
            <a:ext cx="13003213" cy="9760936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76" y="368300"/>
            <a:ext cx="1293797" cy="88754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30071" y="2960914"/>
            <a:ext cx="11937699" cy="4654187"/>
          </a:xfrm>
        </p:spPr>
        <p:txBody>
          <a:bodyPr/>
          <a:lstStyle>
            <a:lvl1pPr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5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ifeChanging.e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2" y="8753077"/>
            <a:ext cx="2361174" cy="5478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28435" y="6871190"/>
            <a:ext cx="7942884" cy="0"/>
          </a:xfrm>
          <a:prstGeom prst="line">
            <a:avLst/>
          </a:prstGeom>
          <a:ln w="38100" cap="rnd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-1" y="-4161"/>
            <a:ext cx="13003213" cy="9760936"/>
          </a:xfrm>
          <a:prstGeom prst="rect">
            <a:avLst/>
          </a:prstGeom>
          <a:solidFill>
            <a:srgbClr val="00A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1_TheOU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76" y="368300"/>
            <a:ext cx="1293797" cy="88754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30071" y="2960914"/>
            <a:ext cx="11937699" cy="4654187"/>
          </a:xfrm>
        </p:spPr>
        <p:txBody>
          <a:bodyPr/>
          <a:lstStyle>
            <a:lvl1pPr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3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_Cyan_with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935" y="0"/>
            <a:ext cx="4000278" cy="975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8064829" cy="826827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7" y="2470527"/>
            <a:ext cx="6923450" cy="5349743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20918" y="1546538"/>
            <a:ext cx="8061718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0" name="Oval 9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95085" y="4878387"/>
            <a:ext cx="7968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DO NOT USE SLIDES</a:t>
            </a:r>
            <a:r>
              <a:rPr lang="en-GB" sz="6000" baseline="0" dirty="0" smtClean="0">
                <a:solidFill>
                  <a:srgbClr val="FF0000"/>
                </a:solidFill>
              </a:rPr>
              <a:t> WITH RIPPLE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7" y="2470527"/>
            <a:ext cx="9479778" cy="5349743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20917" y="1546538"/>
            <a:ext cx="9506517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9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 Content_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8" y="2678205"/>
            <a:ext cx="3399968" cy="5349743"/>
          </a:xfrm>
        </p:spPr>
        <p:txBody>
          <a:bodyPr/>
          <a:lstStyle>
            <a:lvl1pPr marL="182563" indent="-182563">
              <a:lnSpc>
                <a:spcPts val="2300"/>
              </a:lnSpc>
              <a:spcAft>
                <a:spcPts val="400"/>
              </a:spcAft>
              <a:buClr>
                <a:srgbClr val="EF6820"/>
              </a:buClr>
              <a:buSzPct val="100000"/>
              <a:defRPr sz="1600"/>
            </a:lvl1pPr>
            <a:lvl2pPr marL="369888" indent="-182563">
              <a:lnSpc>
                <a:spcPts val="2300"/>
              </a:lnSpc>
              <a:buClr>
                <a:srgbClr val="EF6820"/>
              </a:buClr>
              <a:buSzPct val="100000"/>
              <a:defRPr sz="1400"/>
            </a:lvl2pPr>
            <a:lvl3pPr>
              <a:lnSpc>
                <a:spcPts val="2300"/>
              </a:lnSpc>
              <a:spcBef>
                <a:spcPts val="1100"/>
              </a:spcBef>
              <a:buClr>
                <a:srgbClr val="EF6820"/>
              </a:buClr>
              <a:buSzPct val="100000"/>
              <a:defRPr sz="1600"/>
            </a:lvl3pPr>
            <a:lvl4pPr>
              <a:lnSpc>
                <a:spcPts val="2800"/>
              </a:lnSpc>
              <a:buClr>
                <a:srgbClr val="EF6820"/>
              </a:buClr>
              <a:defRPr sz="2200" b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buClr>
                <a:srgbClr val="EF6820"/>
              </a:buClr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20917" y="1546538"/>
            <a:ext cx="9506517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971569" y="2678205"/>
            <a:ext cx="3399968" cy="5349743"/>
          </a:xfrm>
        </p:spPr>
        <p:txBody>
          <a:bodyPr/>
          <a:lstStyle>
            <a:lvl1pPr marL="182563" indent="-182563">
              <a:lnSpc>
                <a:spcPts val="2300"/>
              </a:lnSpc>
              <a:spcAft>
                <a:spcPts val="400"/>
              </a:spcAft>
              <a:buClr>
                <a:srgbClr val="EF6820"/>
              </a:buClr>
              <a:buSzPct val="100000"/>
              <a:defRPr sz="1600"/>
            </a:lvl1pPr>
            <a:lvl2pPr marL="369888" indent="-182563">
              <a:lnSpc>
                <a:spcPts val="2300"/>
              </a:lnSpc>
              <a:buClr>
                <a:srgbClr val="EF6820"/>
              </a:buClr>
              <a:buSzPct val="100000"/>
              <a:defRPr sz="1400"/>
            </a:lvl2pPr>
            <a:lvl3pPr>
              <a:lnSpc>
                <a:spcPts val="2300"/>
              </a:lnSpc>
              <a:spcBef>
                <a:spcPts val="1100"/>
              </a:spcBef>
              <a:buClr>
                <a:srgbClr val="EF6820"/>
              </a:buClr>
              <a:buSzPct val="100000"/>
              <a:defRPr sz="1600"/>
            </a:lvl3pPr>
            <a:lvl4pPr>
              <a:lnSpc>
                <a:spcPts val="2800"/>
              </a:lnSpc>
              <a:buClr>
                <a:srgbClr val="EF6820"/>
              </a:buClr>
              <a:defRPr sz="2200" b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6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8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2455177" y="9219173"/>
            <a:ext cx="503290" cy="519458"/>
          </a:xfrm>
          <a:prstGeom prst="rect">
            <a:avLst/>
          </a:prstGeo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2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_backTitl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3213" cy="9752410"/>
          </a:xfrm>
          <a:prstGeom prst="rect">
            <a:avLst/>
          </a:prstGeom>
        </p:spPr>
      </p:pic>
      <p:pic>
        <p:nvPicPr>
          <p:cNvPr id="17" name="Picture 16" descr="lifeChanging.e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2" y="8753077"/>
            <a:ext cx="2361174" cy="547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8426" y="379550"/>
            <a:ext cx="1293797" cy="88409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0072" y="3467833"/>
            <a:ext cx="7941248" cy="3410314"/>
          </a:xfrm>
        </p:spPr>
        <p:txBody>
          <a:bodyPr/>
          <a:lstStyle>
            <a:lvl1pPr>
              <a:lnSpc>
                <a:spcPts val="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0072" y="7070951"/>
            <a:ext cx="7967434" cy="413788"/>
          </a:xfrm>
        </p:spPr>
        <p:txBody>
          <a:bodyPr wrap="square">
            <a:sp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28435" y="6871190"/>
            <a:ext cx="7942884" cy="0"/>
          </a:xfrm>
          <a:prstGeom prst="line">
            <a:avLst/>
          </a:prstGeom>
          <a:ln w="38100" cap="rnd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219172"/>
            <a:ext cx="13003213" cy="537601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4029" y="377372"/>
            <a:ext cx="11142544" cy="7547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319" y="3112033"/>
            <a:ext cx="11676646" cy="3419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07" y="300776"/>
            <a:ext cx="1469015" cy="10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51" r:id="rId3"/>
    <p:sldLayoutId id="2147483666" r:id="rId4"/>
    <p:sldLayoutId id="2147483650" r:id="rId5"/>
    <p:sldLayoutId id="2147483664" r:id="rId6"/>
    <p:sldLayoutId id="2147483675" r:id="rId7"/>
    <p:sldLayoutId id="2147483662" r:id="rId8"/>
    <p:sldLayoutId id="2147483682" r:id="rId9"/>
    <p:sldLayoutId id="2147483683" r:id="rId10"/>
    <p:sldLayoutId id="2147483684" r:id="rId11"/>
    <p:sldLayoutId id="2147483687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50276" rtl="0" eaLnBrk="1" latinLnBrk="0" hangingPunct="1">
        <a:lnSpc>
          <a:spcPts val="5200"/>
        </a:lnSpc>
        <a:spcBef>
          <a:spcPts val="0"/>
        </a:spcBef>
        <a:buNone/>
        <a:defRPr sz="4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650276" rtl="0" eaLnBrk="1" latinLnBrk="0" hangingPunct="1">
        <a:lnSpc>
          <a:spcPts val="2600"/>
        </a:lnSpc>
        <a:spcBef>
          <a:spcPts val="1100"/>
        </a:spcBef>
        <a:spcAft>
          <a:spcPts val="800"/>
        </a:spcAft>
        <a:buClr>
          <a:schemeClr val="accent3"/>
        </a:buClr>
        <a:buSzPct val="90000"/>
        <a:buFont typeface="Lucida Grande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038" indent="-222250" algn="l" defTabSz="650276" rtl="0" eaLnBrk="1" latinLnBrk="0" hangingPunct="1">
        <a:lnSpc>
          <a:spcPts val="2600"/>
        </a:lnSpc>
        <a:spcBef>
          <a:spcPts val="0"/>
        </a:spcBef>
        <a:buClr>
          <a:schemeClr val="accent3"/>
        </a:buClr>
        <a:buSzPct val="90000"/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342900" algn="l" defTabSz="650276" rtl="0" eaLnBrk="1" latinLnBrk="0" hangingPunct="1">
        <a:lnSpc>
          <a:spcPts val="2600"/>
        </a:lnSpc>
        <a:spcBef>
          <a:spcPts val="1900"/>
        </a:spcBef>
        <a:buClr>
          <a:schemeClr val="accent3"/>
        </a:buClr>
        <a:buSzPct val="90000"/>
        <a:buFont typeface="Lucida Grande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50276" rtl="0" eaLnBrk="1" latinLnBrk="0" hangingPunct="1">
        <a:lnSpc>
          <a:spcPts val="2600"/>
        </a:lnSpc>
        <a:spcBef>
          <a:spcPts val="0"/>
        </a:spcBef>
        <a:buClr>
          <a:schemeClr val="accent3"/>
        </a:buClr>
        <a:buFont typeface="Lucida Grande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50276" rtl="0" eaLnBrk="1" latinLnBrk="0" hangingPunct="1">
        <a:lnSpc>
          <a:spcPts val="2600"/>
        </a:lnSpc>
        <a:spcBef>
          <a:spcPts val="0"/>
        </a:spcBef>
        <a:buClr>
          <a:schemeClr val="accent3"/>
        </a:buClr>
        <a:buFont typeface="Lucida Grande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open.edu/openlearncreate/openwas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02436" y="1177779"/>
            <a:ext cx="11910406" cy="12445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50276" rtl="0" eaLnBrk="1" latinLnBrk="0" hangingPunct="1">
              <a:lnSpc>
                <a:spcPts val="5200"/>
              </a:lnSpc>
              <a:spcBef>
                <a:spcPts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4800" dirty="0" err="1" smtClean="0">
                <a:solidFill>
                  <a:srgbClr val="EF6820"/>
                </a:solidFill>
              </a:rPr>
              <a:t>OpenWASH</a:t>
            </a:r>
            <a:r>
              <a:rPr lang="en-GB" altLang="en-US" sz="4800" dirty="0" smtClean="0">
                <a:solidFill>
                  <a:srgbClr val="EF6820"/>
                </a:solidFill>
              </a:rPr>
              <a:t> evaluation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602436" y="3164261"/>
            <a:ext cx="4771669" cy="4070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650276" rtl="0" eaLnBrk="1" latinLnBrk="0" hangingPunct="1">
              <a:lnSpc>
                <a:spcPts val="2600"/>
              </a:lnSpc>
              <a:spcBef>
                <a:spcPts val="1100"/>
              </a:spcBef>
              <a:spcAft>
                <a:spcPts val="800"/>
              </a:spcAft>
              <a:buClr>
                <a:schemeClr val="accent3"/>
              </a:buClr>
              <a:buSzPct val="90000"/>
              <a:buFont typeface="Lucida Grande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4038" indent="-222250" algn="l" defTabSz="650276" rtl="0" eaLnBrk="1" latinLnBrk="0" hangingPunct="1">
              <a:lnSpc>
                <a:spcPts val="2600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650276" rtl="0" eaLnBrk="1" latinLnBrk="0" hangingPunct="1">
              <a:lnSpc>
                <a:spcPts val="2600"/>
              </a:lnSpc>
              <a:spcBef>
                <a:spcPts val="190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50276" rtl="0" eaLnBrk="1" latinLnBrk="0" hangingPunct="1">
              <a:lnSpc>
                <a:spcPts val="2600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50276" rtl="0" eaLnBrk="1" latinLnBrk="0" hangingPunct="1">
              <a:lnSpc>
                <a:spcPts val="2600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516" indent="-325138" algn="l" defTabSz="65027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91" indent="-325138" algn="l" defTabSz="65027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67" indent="-325138" algn="l" defTabSz="65027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342" indent="-325138" algn="l" defTabSz="65027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Lucida Grande"/>
              <a:buNone/>
            </a:pPr>
            <a:r>
              <a:rPr lang="en-GB" altLang="en-US" sz="2600" dirty="0" smtClean="0"/>
              <a:t>Pam Furniss</a:t>
            </a:r>
            <a:br>
              <a:rPr lang="en-GB" altLang="en-US" sz="2600" dirty="0" smtClean="0"/>
            </a:br>
            <a:r>
              <a:rPr lang="en-GB" altLang="en-US" sz="2600" dirty="0" smtClean="0"/>
              <a:t/>
            </a:r>
            <a:br>
              <a:rPr lang="en-GB" altLang="en-US" sz="2600" dirty="0" smtClean="0"/>
            </a:br>
            <a:r>
              <a:rPr lang="en-GB" altLang="en-US" sz="2600" dirty="0" smtClean="0"/>
              <a:t>Senior Lecturer in Environmental Systems</a:t>
            </a:r>
          </a:p>
          <a:p>
            <a:pPr marL="0" indent="0">
              <a:lnSpc>
                <a:spcPct val="114000"/>
              </a:lnSpc>
              <a:buFont typeface="Lucida Grande"/>
              <a:buNone/>
            </a:pPr>
            <a:r>
              <a:rPr lang="en-GB" altLang="en-US" sz="2600" dirty="0" smtClean="0"/>
              <a:t> </a:t>
            </a:r>
            <a:br>
              <a:rPr lang="en-GB" altLang="en-US" sz="2600" dirty="0" smtClean="0"/>
            </a:br>
            <a:r>
              <a:rPr lang="en-GB" altLang="en-US" sz="2600" dirty="0" smtClean="0"/>
              <a:t>Engineering &amp; Innovation, STEM Faculty,</a:t>
            </a:r>
            <a:br>
              <a:rPr lang="en-GB" altLang="en-US" sz="2600" dirty="0" smtClean="0"/>
            </a:br>
            <a:r>
              <a:rPr lang="en-GB" altLang="en-US" sz="2600" dirty="0" smtClean="0"/>
              <a:t>The Open University, UK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6457" y="8483012"/>
            <a:ext cx="2900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6711">
              <a:spcBef>
                <a:spcPct val="20000"/>
              </a:spcBef>
              <a:buClr>
                <a:srgbClr val="EF6820"/>
              </a:buClr>
              <a:defRPr/>
            </a:pPr>
            <a:r>
              <a:rPr lang="en-GB" altLang="en-US" sz="2400" kern="0" dirty="0" smtClean="0">
                <a:solidFill>
                  <a:srgbClr val="000000"/>
                </a:solidFill>
                <a:latin typeface="Arial"/>
              </a:rPr>
              <a:t>October 2018          </a:t>
            </a:r>
            <a:endParaRPr lang="en-GB" altLang="en-US" sz="24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64539"/>
            <a:ext cx="7220753" cy="478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 r="110"/>
          <a:stretch/>
        </p:blipFill>
        <p:spPr>
          <a:xfrm rot="21150807">
            <a:off x="1215134" y="921786"/>
            <a:ext cx="10007681" cy="5756432"/>
          </a:xfrm>
          <a:prstGeom prst="rect">
            <a:avLst/>
          </a:prstGeom>
        </p:spPr>
      </p:pic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1005840" y="574358"/>
            <a:ext cx="10028238" cy="865187"/>
          </a:xfrm>
        </p:spPr>
        <p:txBody>
          <a:bodyPr/>
          <a:lstStyle/>
          <a:p>
            <a:r>
              <a:rPr lang="en-GB" altLang="en-US" sz="4000" dirty="0">
                <a:solidFill>
                  <a:srgbClr val="EF6820"/>
                </a:solidFill>
              </a:rPr>
              <a:t>What is </a:t>
            </a:r>
            <a:r>
              <a:rPr lang="en-GB" altLang="en-US" sz="4000" dirty="0" err="1">
                <a:solidFill>
                  <a:srgbClr val="EF6820"/>
                </a:solidFill>
              </a:rPr>
              <a:t>OpenWASH</a:t>
            </a:r>
            <a:r>
              <a:rPr lang="en-GB" altLang="en-US" sz="4000" dirty="0">
                <a:solidFill>
                  <a:srgbClr val="EF6820"/>
                </a:solidFill>
              </a:rPr>
              <a:t>?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1337138" y="5662863"/>
            <a:ext cx="10831513" cy="3454670"/>
          </a:xfrm>
        </p:spPr>
        <p:txBody>
          <a:bodyPr/>
          <a:lstStyle/>
          <a:p>
            <a:pPr>
              <a:lnSpc>
                <a:spcPct val="114000"/>
              </a:lnSpc>
              <a:buClr>
                <a:srgbClr val="EF6820"/>
              </a:buClr>
              <a:defRPr/>
            </a:pPr>
            <a:r>
              <a:rPr lang="en-GB" altLang="en-US" sz="2800" dirty="0" smtClean="0"/>
              <a:t>High quality learning resources for the water, sanitation and hygiene (WASH) </a:t>
            </a:r>
            <a:r>
              <a:rPr lang="en-GB" altLang="en-US" sz="2800" dirty="0" smtClean="0"/>
              <a:t>sector in Ethiopia</a:t>
            </a:r>
            <a:endParaRPr lang="en-GB" altLang="en-US" sz="2800" dirty="0" smtClean="0"/>
          </a:p>
          <a:p>
            <a:pPr>
              <a:lnSpc>
                <a:spcPct val="114000"/>
              </a:lnSpc>
              <a:buClr>
                <a:srgbClr val="EF6820"/>
              </a:buClr>
              <a:defRPr/>
            </a:pPr>
            <a:r>
              <a:rPr lang="en-GB" altLang="en-US" sz="2800" dirty="0" smtClean="0"/>
              <a:t>Five modules and Trainers’ Handbook (2016) plus new module </a:t>
            </a:r>
            <a:r>
              <a:rPr lang="en-GB" altLang="en-US" sz="2800" i="1" dirty="0" smtClean="0"/>
              <a:t>Count me in! Inclusive WASH in Ethiopia </a:t>
            </a:r>
            <a:r>
              <a:rPr lang="en-GB" altLang="en-US" sz="2800" dirty="0" smtClean="0"/>
              <a:t>(2018) </a:t>
            </a:r>
          </a:p>
          <a:p>
            <a:pPr lvl="0">
              <a:lnSpc>
                <a:spcPct val="114000"/>
              </a:lnSpc>
              <a:buClr>
                <a:srgbClr val="EF6820"/>
              </a:buClr>
            </a:pPr>
            <a:r>
              <a:rPr lang="en-GB" altLang="en-US" sz="2800" dirty="0" smtClean="0"/>
              <a:t>Modules intended for print and also freely available online </a:t>
            </a:r>
            <a:r>
              <a:rPr lang="en-GB" altLang="en-US" sz="2600" dirty="0" smtClean="0">
                <a:solidFill>
                  <a:prstClr val="black"/>
                </a:solidFill>
                <a:hlinkClick r:id="rId4"/>
              </a:rPr>
              <a:t>http</a:t>
            </a:r>
            <a:r>
              <a:rPr lang="en-GB" altLang="en-US" sz="2600" dirty="0">
                <a:solidFill>
                  <a:prstClr val="black"/>
                </a:solidFill>
                <a:hlinkClick r:id="rId4"/>
              </a:rPr>
              <a:t>://www.open.edu/openlearncreate/openwash</a:t>
            </a:r>
            <a:endParaRPr lang="en-GB" altLang="en-US" sz="2600" dirty="0">
              <a:solidFill>
                <a:prstClr val="black"/>
              </a:solidFill>
            </a:endParaRPr>
          </a:p>
          <a:p>
            <a:pPr>
              <a:lnSpc>
                <a:spcPct val="114000"/>
              </a:lnSpc>
              <a:buClr>
                <a:srgbClr val="EF6820"/>
              </a:buClr>
              <a:defRPr/>
            </a:pPr>
            <a:endParaRPr lang="en-GB" altLang="en-US" sz="2800" dirty="0"/>
          </a:p>
          <a:p>
            <a:pPr marL="0" indent="0">
              <a:lnSpc>
                <a:spcPct val="114000"/>
              </a:lnSpc>
              <a:buClr>
                <a:srgbClr val="EF6820"/>
              </a:buClr>
              <a:buNone/>
              <a:defRPr/>
            </a:pP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090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5277851" y="786062"/>
            <a:ext cx="7725361" cy="9382015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  <a:buNone/>
            </a:pPr>
            <a:r>
              <a:rPr lang="en-GB" altLang="en-US" sz="3600" b="1" dirty="0" smtClean="0">
                <a:solidFill>
                  <a:srgbClr val="EF6820"/>
                </a:solidFill>
              </a:rPr>
              <a:t>The story so far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r>
              <a:rPr lang="en-GB" altLang="en-US" sz="2800" dirty="0" smtClean="0"/>
              <a:t>Modules have been piloted in TVET and </a:t>
            </a:r>
            <a:br>
              <a:rPr lang="en-GB" altLang="en-US" sz="2800" dirty="0" smtClean="0"/>
            </a:br>
            <a:r>
              <a:rPr lang="en-GB" altLang="en-US" sz="2800" dirty="0" smtClean="0"/>
              <a:t>Health Science colleges </a:t>
            </a:r>
            <a:endParaRPr lang="en-GB" altLang="en-US" sz="2800" dirty="0"/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r>
              <a:rPr lang="en-GB" altLang="en-US" sz="2800" dirty="0" smtClean="0"/>
              <a:t>Also used for short </a:t>
            </a:r>
            <a:r>
              <a:rPr lang="en-GB" altLang="en-US" sz="2800" dirty="0"/>
              <a:t>training courses </a:t>
            </a:r>
            <a:r>
              <a:rPr lang="en-GB" altLang="en-US" sz="2800" dirty="0" smtClean="0"/>
              <a:t>and professional development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r>
              <a:rPr lang="en-GB" altLang="en-US" sz="2800" dirty="0" smtClean="0"/>
              <a:t>&gt; 1100 students (July 2017) 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r>
              <a:rPr lang="en-GB" altLang="en-US" sz="2800" dirty="0" smtClean="0"/>
              <a:t>What happened next?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endParaRPr lang="en-GB" altLang="en-US" sz="2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  <a:buNone/>
            </a:pPr>
            <a:r>
              <a:rPr lang="en-GB" altLang="en-US" sz="3600" b="1" dirty="0" smtClean="0">
                <a:solidFill>
                  <a:srgbClr val="EF6820"/>
                </a:solidFill>
              </a:rPr>
              <a:t>Evaluation project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r>
              <a:rPr lang="en-GB" altLang="en-US" sz="2800" dirty="0" smtClean="0"/>
              <a:t>Visit the colleges and other users for interviews, surveys with staff and students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r>
              <a:rPr lang="en-GB" altLang="en-US" sz="2800" dirty="0" smtClean="0"/>
              <a:t>Assess outcomes and impact of project so far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r>
              <a:rPr lang="en-GB" altLang="en-US" sz="2800" dirty="0" smtClean="0"/>
              <a:t>Identify future opportunities (and constraints) for wider use, update and adaptation </a:t>
            </a:r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endParaRPr lang="en-GB" altLang="en-US" sz="2800" dirty="0" smtClean="0"/>
          </a:p>
          <a:p>
            <a:pPr>
              <a:lnSpc>
                <a:spcPct val="114000"/>
              </a:lnSpc>
              <a:spcBef>
                <a:spcPts val="0"/>
              </a:spcBef>
              <a:buClr>
                <a:srgbClr val="EF6820"/>
              </a:buClr>
            </a:pPr>
            <a:endParaRPr lang="en-GB" altLang="en-US" sz="2800" dirty="0"/>
          </a:p>
          <a:p>
            <a:pPr>
              <a:lnSpc>
                <a:spcPct val="114000"/>
              </a:lnSpc>
              <a:buClr>
                <a:srgbClr val="EF6820"/>
              </a:buClr>
            </a:pPr>
            <a:endParaRPr lang="en-GB" altLang="en-US" sz="2800" dirty="0"/>
          </a:p>
          <a:p>
            <a:endParaRPr lang="en-GB" altLang="en-US" sz="2983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4" y="1572126"/>
            <a:ext cx="4892694" cy="367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9" y="5791200"/>
            <a:ext cx="4854703" cy="314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1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1 - &amp;quot;The Open University –  Overview and latest  developments Presentation to Pioneer Alumni&amp;quot;&quot;/&gt;&lt;property id=&quot;20307&quot; value=&quot;258&quot;/&gt;&lt;/object&gt;&lt;object type=&quot;3&quot; unique_id=&quot;10008&quot;&gt;&lt;property id=&quot;20148&quot; value=&quot;5&quot;/&gt;&lt;property id=&quot;20300&quot; value=&quot;Slide 2 - &amp;quot;The OU&amp;quot;&quot;/&gt;&lt;property id=&quot;20307&quot; value=&quot;274&quot;/&gt;&lt;/object&gt;&lt;object type=&quot;3&quot; unique_id=&quot;10009&quot;&gt;&lt;property id=&quot;20148&quot; value=&quot;5&quot;/&gt;&lt;property id=&quot;20300&quot; value=&quot;Slide 3&quot;/&gt;&lt;property id=&quot;20307&quot; value=&quot;275&quot;/&gt;&lt;/object&gt;&lt;object type=&quot;3&quot; unique_id=&quot;10010&quot;&gt;&lt;property id=&quot;20148&quot; value=&quot;5&quot;/&gt;&lt;property id=&quot;20300&quot; value=&quot;Slide 4 - &amp;quot;The OU&amp;quot;&quot;/&gt;&lt;property id=&quot;20307&quot; value=&quot;276&quot;/&gt;&lt;/object&gt;&lt;object type=&quot;3&quot; unique_id=&quot;10011&quot;&gt;&lt;property id=&quot;20148&quot; value=&quot;5&quot;/&gt;&lt;property id=&quot;20300&quot; value=&quot;Slide 5&quot;/&gt;&lt;property id=&quot;20307&quot; value=&quot;277&quot;/&gt;&lt;/object&gt;&lt;object type=&quot;3&quot; unique_id=&quot;10012&quot;&gt;&lt;property id=&quot;20148&quot; value=&quot;5&quot;/&gt;&lt;property id=&quot;20300&quot; value=&quot;Slide 6 - &amp;quot;Students&amp;quot;&quot;/&gt;&lt;property id=&quot;20307&quot; value=&quot;278&quot;/&gt;&lt;/object&gt;&lt;object type=&quot;3&quot; unique_id=&quot;10013&quot;&gt;&lt;property id=&quot;20148&quot; value=&quot;5&quot;/&gt;&lt;property id=&quot;20300&quot; value=&quot;Slide 7&quot;/&gt;&lt;property id=&quot;20307&quot; value=&quot;279&quot;/&gt;&lt;/object&gt;&lt;object type=&quot;3&quot; unique_id=&quot;10014&quot;&gt;&lt;property id=&quot;20148&quot; value=&quot;5&quot;/&gt;&lt;property id=&quot;20300&quot; value=&quot;Slide 8 - &amp;quot;Teaching &amp;amp; Research&amp;quot;&quot;/&gt;&lt;property id=&quot;20307&quot; value=&quot;280&quot;/&gt;&lt;/object&gt;&lt;object type=&quot;3&quot; unique_id=&quot;10015&quot;&gt;&lt;property id=&quot;20148&quot; value=&quot;5&quot;/&gt;&lt;property id=&quot;20300&quot; value=&quot;Slide 9&quot;/&gt;&lt;property id=&quot;20307&quot; value=&quot;281&quot;/&gt;&lt;/object&gt;&lt;object type=&quot;3&quot; unique_id=&quot;10016&quot;&gt;&lt;property id=&quot;20148&quot; value=&quot;5&quot;/&gt;&lt;property id=&quot;20300&quot; value=&quot;Slide 10 - &amp;quot;OU outside UK&amp;quot;&quot;/&gt;&lt;property id=&quot;20307&quot; value=&quot;282&quot;/&gt;&lt;/object&gt;&lt;object type=&quot;3&quot; unique_id=&quot;10017&quot;&gt;&lt;property id=&quot;20148&quot; value=&quot;5&quot;/&gt;&lt;property id=&quot;20300&quot; value=&quot;Slide 11 - &amp;quot;OU outside UK&amp;quot;&quot;/&gt;&lt;property id=&quot;20307&quot; value=&quot;283&quot;/&gt;&lt;/object&gt;&lt;object type=&quot;3&quot; unique_id=&quot;10018&quot;&gt;&lt;property id=&quot;20148&quot; value=&quot;5&quot;/&gt;&lt;property id=&quot;20300&quot; value=&quot;Slide 12&quot;/&gt;&lt;property id=&quot;20307&quot; value=&quot;284&quot;/&gt;&lt;/object&gt;&lt;object type=&quot;3&quot; unique_id=&quot;10019&quot;&gt;&lt;property id=&quot;20148&quot; value=&quot;5&quot;/&gt;&lt;property id=&quot;20300&quot; value=&quot;Slide 13 - &amp;quot;Innovation: Technology&amp;quot;&quot;/&gt;&lt;property id=&quot;20307&quot; value=&quot;285&quot;/&gt;&lt;/object&gt;&lt;object type=&quot;3&quot; unique_id=&quot;10020&quot;&gt;&lt;property id=&quot;20148&quot; value=&quot;5&quot;/&gt;&lt;property id=&quot;20300&quot; value=&quot;Slide 14 - &amp;quot;Innovation: Learning&amp;quot;&quot;/&gt;&lt;property id=&quot;20307&quot; value=&quot;286&quot;/&gt;&lt;/object&gt;&lt;object type=&quot;3&quot; unique_id=&quot;10021&quot;&gt;&lt;property id=&quot;20148&quot; value=&quot;5&quot;/&gt;&lt;property id=&quot;20300&quot; value=&quot;Slide 15 - &amp;quot;Innovation&amp;quot;&quot;/&gt;&lt;property id=&quot;20307&quot; value=&quot;287&quot;/&gt;&lt;/object&gt;&lt;object type=&quot;3&quot; unique_id=&quot;10022&quot;&gt;&lt;property id=&quot;20148&quot; value=&quot;5&quot;/&gt;&lt;property id=&quot;20300&quot; value=&quot;Slide 16 - &amp;quot;Social &amp;quot;&quot;/&gt;&lt;property id=&quot;20307&quot; value=&quot;288&quot;/&gt;&lt;/object&gt;&lt;object type=&quot;3&quot; unique_id=&quot;10023&quot;&gt;&lt;property id=&quot;20148&quot; value=&quot;5&quot;/&gt;&lt;property id=&quot;20300&quot; value=&quot;Slide 17 - &amp;quot;Social &amp;quot;&quot;/&gt;&lt;property id=&quot;20307&quot; value=&quot;289&quot;/&gt;&lt;/object&gt;&lt;object type=&quot;3&quot; unique_id=&quot;10024&quot;&gt;&lt;property id=&quot;20148&quot; value=&quot;5&quot;/&gt;&lt;property id=&quot;20300&quot; value=&quot;Slide 18 - &amp;quot;Informal to Formal Learning&amp;quot;&quot;/&gt;&lt;property id=&quot;20307&quot; value=&quot;290&quot;/&gt;&lt;/object&gt;&lt;object type=&quot;3&quot; unique_id=&quot;10025&quot;&gt;&lt;property id=&quot;20148&quot; value=&quot;5&quot;/&gt;&lt;property id=&quot;20300&quot; value=&quot;Slide 19 - &amp;quot;Informal to Formal Learning&amp;quot;&quot;/&gt;&lt;property id=&quot;20307&quot; value=&quot;291&quot;/&gt;&lt;/object&gt;&lt;object type=&quot;3&quot; unique_id=&quot;10226&quot;&gt;&lt;property id=&quot;20148&quot; value=&quot;5&quot;/&gt;&lt;property id=&quot;20300&quot; value=&quot;Slide 20 - &amp;quot;????????&amp;quot;&quot;/&gt;&lt;property id=&quot;20307&quot; value=&quot;29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U">
      <a:dk1>
        <a:sysClr val="windowText" lastClr="000000"/>
      </a:dk1>
      <a:lt1>
        <a:sysClr val="window" lastClr="FFFFFF"/>
      </a:lt1>
      <a:dk2>
        <a:srgbClr val="75AAE5"/>
      </a:dk2>
      <a:lt2>
        <a:srgbClr val="FFFFFF"/>
      </a:lt2>
      <a:accent1>
        <a:srgbClr val="75AAE5"/>
      </a:accent1>
      <a:accent2>
        <a:srgbClr val="0B55A8"/>
      </a:accent2>
      <a:accent3>
        <a:srgbClr val="E80074"/>
      </a:accent3>
      <a:accent4>
        <a:srgbClr val="630031"/>
      </a:accent4>
      <a:accent5>
        <a:srgbClr val="FFC23D"/>
      </a:accent5>
      <a:accent6>
        <a:srgbClr val="A4A400"/>
      </a:accent6>
      <a:hlink>
        <a:srgbClr val="000000"/>
      </a:hlink>
      <a:folHlink>
        <a:srgbClr val="000000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 marL="0" indent="0">
          <a:buNone/>
          <a:defRPr sz="2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4344</TotalTime>
  <Words>76</Words>
  <Application>Microsoft Office PowerPoint</Application>
  <PresentationFormat>Custom</PresentationFormat>
  <Paragraphs>23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Helvetica</vt:lpstr>
      <vt:lpstr>Lucida Grande</vt:lpstr>
      <vt:lpstr>Office Theme</vt:lpstr>
      <vt:lpstr>PowerPoint Presentation</vt:lpstr>
      <vt:lpstr>What is OpenWASH?</vt:lpstr>
      <vt:lpstr>PowerPoint Presentation</vt:lpstr>
    </vt:vector>
  </TitlesOfParts>
  <Company>GK Presentations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Goodwin</dc:creator>
  <cp:lastModifiedBy>Pam.Furniss</cp:lastModifiedBy>
  <cp:revision>380</cp:revision>
  <cp:lastPrinted>2018-10-05T08:23:37Z</cp:lastPrinted>
  <dcterms:created xsi:type="dcterms:W3CDTF">2014-08-19T09:29:53Z</dcterms:created>
  <dcterms:modified xsi:type="dcterms:W3CDTF">2018-10-29T15:20:27Z</dcterms:modified>
</cp:coreProperties>
</file>