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7" r:id="rId4"/>
    <p:sldId id="263" r:id="rId5"/>
    <p:sldId id="275" r:id="rId6"/>
    <p:sldId id="274" r:id="rId7"/>
    <p:sldId id="264" r:id="rId8"/>
    <p:sldId id="258" r:id="rId9"/>
    <p:sldId id="266" r:id="rId10"/>
    <p:sldId id="267" r:id="rId11"/>
    <p:sldId id="268" r:id="rId12"/>
    <p:sldId id="269" r:id="rId13"/>
    <p:sldId id="273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91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5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7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9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9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07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8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1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97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0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1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2B44-EFC6-4111-B3B3-B712D027BD48}" type="datetimeFigureOut">
              <a:rPr lang="en-GB" smtClean="0"/>
              <a:t>22/01/2016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0040-C408-4B74-A5BC-C951AB8FA3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59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895" y="5289145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/>
            <a:endParaRPr lang="en-GB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Griffin, Cardiff University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30" y="118627"/>
            <a:ext cx="8080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SPICA Science Meeting, RAS, 22 Jan. 2016</a:t>
            </a:r>
          </a:p>
        </p:txBody>
      </p:sp>
    </p:spTree>
    <p:extLst>
      <p:ext uri="{BB962C8B-B14F-4D97-AF65-F5344CB8AC3E}">
        <p14:creationId xmlns:p14="http://schemas.microsoft.com/office/powerpoint/2010/main" val="6580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854" y="5285577"/>
            <a:ext cx="4876656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UK Contributions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SAFARI</a:t>
            </a:r>
          </a:p>
          <a:p>
            <a:pPr algn="ctr"/>
            <a:endParaRPr lang="en-GB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Griffin, Cardiff University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30" y="118627"/>
            <a:ext cx="8080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SPICA Science Meeting, RAS, 22 Jan. 2016</a:t>
            </a:r>
          </a:p>
        </p:txBody>
      </p:sp>
    </p:spTree>
    <p:extLst>
      <p:ext uri="{BB962C8B-B14F-4D97-AF65-F5344CB8AC3E}">
        <p14:creationId xmlns:p14="http://schemas.microsoft.com/office/powerpoint/2010/main" val="10104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09" y="795130"/>
            <a:ext cx="80554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Herschel experience and strong detector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programmes, UK can make key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CoI-level contribution to SAFARI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handover of PI-ship in 2009, technical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was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prioritised: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to detectors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 Segment </a:t>
            </a:r>
          </a:p>
          <a:p>
            <a:pPr marL="914400" lvl="1" indent="-457200"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Filters and quasi-optical components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from FTS to grating spectrometer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impact on priorities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Poses different challenges for the detectors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1931" y="210355"/>
            <a:ext cx="7301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UK Technical Participation 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87" y="795130"/>
            <a:ext cx="8097088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talk by Stafford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Affordability of detectors for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SAFARI likely to require contributions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several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Exact division of responsibilities TBC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role will be major and highest priority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Return on many years of STFC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in superconducting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High-profile contribution, unique and key to mission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Conducive to strong voice and influence in the 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consortium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6931" y="210355"/>
            <a:ext cx="207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endParaRPr lang="en-GB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012" y="2841241"/>
            <a:ext cx="2027386" cy="26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55" y="637388"/>
            <a:ext cx="2741999" cy="20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4" y="795130"/>
            <a:ext cx="8655360" cy="5904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2113" y="210355"/>
            <a:ext cx="7290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Segment: </a:t>
            </a:r>
            <a:r>
              <a:rPr lang="en-GB" sz="3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Herschel</a:t>
            </a:r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78" y="668130"/>
            <a:ext cx="920731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Herschel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Planck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Early, coordinated, sustained investment in ground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segment pays dividends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data quality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scientific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Thorough national-level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system and instrument behaviour promotes strong community engagement in science planning and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UK contributions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Detector data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pipelines and calibration </a:t>
            </a:r>
            <a:endParaRPr lang="en-GB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of ground and in-orbit testing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Definition, simulation, optimisation of observing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en-GB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of UK expertise in these areas from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Herschel</a:t>
            </a:r>
            <a:endParaRPr lang="en-GB" sz="23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Substantial investment in SAFARI detectors could not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fully justified without GS contribution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6931" y="210355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Segment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37" y="3406311"/>
            <a:ext cx="3666549" cy="2464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628" y="1027116"/>
            <a:ext cx="544892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for SAFARI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Band selection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Thermal optimisation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is effectively sole supplier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Cardiff group technology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Third priority for UK funding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as discussion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underway with Sweden about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provision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867" y="174212"/>
            <a:ext cx="764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and Quasi-Optical Components</a:t>
            </a:r>
            <a:endParaRPr lang="en-GB" sz="3200" dirty="0">
              <a:solidFill>
                <a:srgbClr val="0000FF"/>
              </a:solidFill>
            </a:endParaRPr>
          </a:p>
        </p:txBody>
      </p:sp>
      <p:pic>
        <p:nvPicPr>
          <p:cNvPr id="4" name="Picture 5" descr="ADR_iso_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56" y="1095574"/>
            <a:ext cx="2954910" cy="18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87" y="795130"/>
            <a:ext cx="8466613" cy="490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SPICA g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uaranteed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arrangements still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defined/agreed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likely to be as high a proportion of mission time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for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Herschel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UK approach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Regardless of the absolute amount or the SAFARI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 rules for GT, the UK proportion will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opened up to all UK institutions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UK SPICA Science Team will be formed to define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manage that process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special rights for institutions making technical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 to SAFARI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5458" y="199857"/>
            <a:ext cx="352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 Time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89" y="1255335"/>
            <a:ext cx="771987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an update on SPICA status and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 SPICA scientific capabilities and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priorities for the UK community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Clarify opportunities/mechanisms for UK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engagement with the SPICA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team, the SPICA M5 proposal, and beyond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future promotion of SPICA within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UK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0691" y="335280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Objectives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89" y="1255335"/>
            <a:ext cx="941796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10:30		Introduction			Matt Griffin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10:50		SPICA and M5		Peter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Roelfsema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11:10		SPICA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 Japan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Takashi Onaka		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11:20		UK technical participation	Matt Griffin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11:40		SPICA science overview	Dave Clements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12:00		Galactic science		Derek Ward-Thompson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Mark Wyatt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Mikako Matsuura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Jane Greaves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Helen Fraser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13:10		Lunch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2731" y="426720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53" y="1224855"/>
            <a:ext cx="876874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13:10		Lunch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14:10		Nearby galaxies		Floris van der Tak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Cristina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Popescu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Izaskun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Jimenez-Serra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15:10		Distant galaxies		Cedric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Lacey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Michal Michalowski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Carlotta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Gruppioni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Mat Page</a:t>
            </a:r>
            <a:b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Mattia Negrello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16:30		Detectors			Stafford Withington</a:t>
            </a:r>
          </a:p>
          <a:p>
            <a:pPr>
              <a:spcAft>
                <a:spcPts val="1200"/>
              </a:spcAft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16:50		Discussion and wrap-up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731" y="426720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87" y="795130"/>
            <a:ext cx="863088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participation in SPICA initiated by Bruce Swinyard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2004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SPICA-SAFARI consortium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UK-led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initially, then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to Netherlands in 2009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direct UK funding for SPICA since then but ESA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CTP programme for related detector development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01700" algn="l"/>
                <a:tab pos="1338263" algn="l"/>
              </a:tabLs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SPICA team made submission to AAP and 2012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STFC Programmatic review. Based on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	UK ability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essential technical contribution 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Strong science case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Planetary system formation and evolution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Stars and the lifecycle of dust and gas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Nearby Universe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Galaxy evolution and cosmological surveys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6931" y="210355"/>
            <a:ext cx="3336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SPICA in the UK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87" y="795130"/>
            <a:ext cx="863088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participation in SPICA initiated by Bruce Swinyard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2004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SPICA-SAFARI consortium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UK-led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initially, then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to Netherlands in 2009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direct UK funding for SPICA since then but ESA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CTP programme for related detector development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01700" algn="l"/>
                <a:tab pos="1338263" algn="l"/>
              </a:tabLs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SPICA team made submission to AAP and 2012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STFC Programmatic review. Based on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	UK ability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essential technical contribution 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Strong science case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Planetary system formation and evolution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Stars and the lifecycle of dust and gas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Nearby Universe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	Galaxy evolution and cosmological surveys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6931" y="210355"/>
            <a:ext cx="3336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SPICA in the UK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87" y="795130"/>
            <a:ext cx="82910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Rated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g-2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PR (as good as can be expected for a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future mission)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Favourable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recognition in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2012 AAP report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6931" y="210355"/>
            <a:ext cx="3336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SPICA in the UK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87" y="2597425"/>
            <a:ext cx="869565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SPICA and SAFARI have evolved since then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2.5-m telescope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SAFARI grating spectrometer instead of FTS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Now planned as a joint European-Japanese mission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	M5 rather than M4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still as exciting as ever scientifically, and case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UK technical involvement is as strong as before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SPICA not on UKSA radar today, but UKSA is amenable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supporting ESA M missions</a:t>
            </a:r>
          </a:p>
        </p:txBody>
      </p:sp>
    </p:spTree>
    <p:extLst>
      <p:ext uri="{BB962C8B-B14F-4D97-AF65-F5344CB8AC3E}">
        <p14:creationId xmlns:p14="http://schemas.microsoft.com/office/powerpoint/2010/main" val="25894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35" y="1476774"/>
            <a:ext cx="89386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 call for proposals				Apr. 2016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Deadline for proposal submission		Aug./Sept. 2016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missions for Phase-A study	Early 2017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mission for implementation	~ End 2018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						~ 2029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756" y="381865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M5 Schedule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74" y="961384"/>
            <a:ext cx="8681992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prospect of UKSA funding unless/until 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SPICA is selected for Phase-A study by ESA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UKSA receives strong formal advice from STFC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SPICA is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scientifically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high priority mission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UK community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 with strong M5 proposal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support within the UK scientific community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SPICA and engagement with the SAFARI 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STFC register SPICA as an important</a:t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6931" y="210355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182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Griffin</dc:creator>
  <cp:lastModifiedBy>Matt Griffin</cp:lastModifiedBy>
  <cp:revision>22</cp:revision>
  <dcterms:created xsi:type="dcterms:W3CDTF">2016-01-19T20:51:12Z</dcterms:created>
  <dcterms:modified xsi:type="dcterms:W3CDTF">2016-01-22T08:36:35Z</dcterms:modified>
</cp:coreProperties>
</file>