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6" r:id="rId10"/>
    <p:sldId id="268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0D19A-0406-9349-B569-13DE83F439A1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B7D7E-8C17-F448-88AB-347722819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42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2C75E-E87E-C747-9493-2613837704BE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3B0ED-5CF0-3544-9B9D-F145E2E29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64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7AA7-3405-A84C-BAA7-5D501DFE0198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A770-46D7-5D4C-8DCA-F4BF597A9EA9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60B2-A205-B441-A895-760C03B0ABE5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3699-A816-7244-AC25-168D07A38375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3C4F-7D22-474D-9290-6EEADD37C7A2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516D-D828-3841-B2E3-3C33B5EECC9D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359B-EB29-FB46-8222-2663C5E48A5B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1224-9984-2D44-97B9-9A54E3C66F3A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4F12-9504-4545-A7F5-8EB2A3B947B5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4C1F-CC1D-FA42-95D4-725728CC8D9E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A9D8-E159-834E-A889-7735FA29CE1F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8E6C8F-ED1A-B843-9BBD-048EC51ACCC0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3C6DFA-D0D0-544F-993F-3DFA7C22D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4046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14 September 2015</a:t>
            </a:r>
          </a:p>
          <a:p>
            <a:endParaRPr lang="en-US" dirty="0" smtClean="0"/>
          </a:p>
          <a:p>
            <a:r>
              <a:rPr lang="en-US" dirty="0" smtClean="0"/>
              <a:t>Pieter Fourie &amp; Erica </a:t>
            </a:r>
            <a:r>
              <a:rPr lang="en-US" dirty="0" err="1" smtClean="0"/>
              <a:t>Penfold</a:t>
            </a:r>
            <a:endParaRPr lang="en-US" dirty="0" smtClean="0"/>
          </a:p>
          <a:p>
            <a:r>
              <a:rPr lang="en-US" dirty="0" smtClean="0"/>
              <a:t>SAIIA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Regional Health Governance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 suggested agenda for Southern African health diplomacy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622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health </a:t>
            </a:r>
            <a:r>
              <a:rPr lang="en-US" u="sng" dirty="0" smtClean="0"/>
              <a:t>diplomacy</a:t>
            </a:r>
            <a:r>
              <a:rPr lang="en-US" dirty="0" smtClean="0"/>
              <a:t> does not feature prominently in most of these </a:t>
            </a:r>
            <a:r>
              <a:rPr lang="en-US" dirty="0" err="1" smtClean="0"/>
              <a:t>organisations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396331"/>
            <a:ext cx="7772400" cy="42711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new kind of (issue) regionalism needed?</a:t>
            </a:r>
          </a:p>
          <a:p>
            <a:r>
              <a:rPr lang="en-US" dirty="0" smtClean="0"/>
              <a:t>Alma Ata declaration (1978): “Health for all by 2000”</a:t>
            </a:r>
          </a:p>
          <a:p>
            <a:pPr lvl="1"/>
            <a:r>
              <a:rPr lang="en-US" dirty="0" smtClean="0"/>
              <a:t>Health as a human rights issue</a:t>
            </a:r>
          </a:p>
          <a:p>
            <a:r>
              <a:rPr lang="en-US" dirty="0" smtClean="0"/>
              <a:t>Health prominent in MDGs and in the new </a:t>
            </a:r>
            <a:r>
              <a:rPr lang="en-US" dirty="0" err="1" smtClean="0"/>
              <a:t>SDGs</a:t>
            </a:r>
            <a:endParaRPr lang="en-US" dirty="0" smtClean="0"/>
          </a:p>
          <a:p>
            <a:r>
              <a:rPr lang="en-US" dirty="0" smtClean="0"/>
              <a:t>Brazil (1988) and SA (1996) have Right to Health explicit in their constitutions</a:t>
            </a:r>
          </a:p>
          <a:p>
            <a:r>
              <a:rPr lang="en-US" dirty="0" smtClean="0"/>
              <a:t>PAHO in South America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SADC to the rescue?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SADCC to SADC</a:t>
            </a:r>
          </a:p>
          <a:p>
            <a:r>
              <a:rPr lang="en-US" dirty="0" smtClean="0"/>
              <a:t>‘Service </a:t>
            </a:r>
            <a:r>
              <a:rPr lang="en-US" dirty="0" err="1" smtClean="0"/>
              <a:t>organisation</a:t>
            </a:r>
            <a:r>
              <a:rPr lang="en-US" dirty="0" smtClean="0"/>
              <a:t>’, to support national policies (bottom-up), rather than regional leadership body (top-down)</a:t>
            </a:r>
          </a:p>
          <a:p>
            <a:r>
              <a:rPr lang="en-US" dirty="0" err="1" smtClean="0"/>
              <a:t>Pallotti</a:t>
            </a:r>
            <a:r>
              <a:rPr lang="en-US" dirty="0" smtClean="0"/>
              <a:t> (2004): ‘A development community without a development policy’</a:t>
            </a:r>
          </a:p>
          <a:p>
            <a:r>
              <a:rPr lang="en-US" dirty="0" smtClean="0"/>
              <a:t>Donors have much influence on health policies in Southern Africa</a:t>
            </a:r>
          </a:p>
          <a:p>
            <a:r>
              <a:rPr lang="en-US" dirty="0" smtClean="0"/>
              <a:t>But ODA is decreasing (at worst), or flat-lining (at best)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So, we propose a tentative list of five agenda items for SADC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1: Civil society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‘Catalytic diplomacy’: civil society intra- and inter-regional</a:t>
            </a:r>
          </a:p>
          <a:p>
            <a:r>
              <a:rPr lang="en-US" dirty="0" smtClean="0"/>
              <a:t>A transnational social contract, democracy</a:t>
            </a:r>
          </a:p>
          <a:p>
            <a:r>
              <a:rPr lang="en-US" dirty="0" smtClean="0"/>
              <a:t>Alma Ata (1978): citizen participation</a:t>
            </a:r>
          </a:p>
          <a:p>
            <a:r>
              <a:rPr lang="en-US" dirty="0" smtClean="0"/>
              <a:t>Community-Based </a:t>
            </a:r>
            <a:r>
              <a:rPr lang="en-US" dirty="0" err="1" smtClean="0"/>
              <a:t>Organisations</a:t>
            </a:r>
            <a:r>
              <a:rPr lang="en-US" dirty="0" smtClean="0"/>
              <a:t>, Civil Soc.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r>
              <a:rPr lang="en-US" dirty="0" smtClean="0"/>
              <a:t>Technical needs</a:t>
            </a:r>
          </a:p>
          <a:p>
            <a:r>
              <a:rPr lang="en-US" dirty="0" smtClean="0"/>
              <a:t>Disease surveillance partners</a:t>
            </a:r>
          </a:p>
          <a:p>
            <a:r>
              <a:rPr lang="en-US" dirty="0" smtClean="0"/>
              <a:t>Access to healthcare and medicines</a:t>
            </a:r>
          </a:p>
          <a:p>
            <a:r>
              <a:rPr lang="en-US" dirty="0" smtClean="0"/>
              <a:t>Canada, Brazil: FTCT</a:t>
            </a:r>
          </a:p>
          <a:p>
            <a:r>
              <a:rPr lang="en-US" dirty="0" smtClean="0"/>
              <a:t>SA, India, Brazil: TRIPS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2: Trade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Focus on health </a:t>
            </a:r>
            <a:r>
              <a:rPr lang="en-US" dirty="0" err="1" smtClean="0"/>
              <a:t>NTBs</a:t>
            </a:r>
            <a:r>
              <a:rPr lang="en-US" dirty="0" smtClean="0"/>
              <a:t> can help implement SADC Trade Protocol</a:t>
            </a:r>
          </a:p>
          <a:p>
            <a:r>
              <a:rPr lang="en-US" dirty="0" smtClean="0"/>
              <a:t>Movement of pharmaceuticals and health products</a:t>
            </a:r>
          </a:p>
          <a:p>
            <a:r>
              <a:rPr lang="en-US" dirty="0" smtClean="0"/>
              <a:t>Aligning national social policy responses</a:t>
            </a:r>
          </a:p>
          <a:p>
            <a:r>
              <a:rPr lang="en-US" dirty="0" smtClean="0"/>
              <a:t>Emergency responses to disease control</a:t>
            </a:r>
          </a:p>
          <a:p>
            <a:r>
              <a:rPr lang="en-US" dirty="0" smtClean="0"/>
              <a:t>Health personnel and health systems (health-promoting trade)</a:t>
            </a:r>
          </a:p>
          <a:p>
            <a:r>
              <a:rPr lang="en-US" dirty="0" err="1" smtClean="0"/>
              <a:t>Harmonise</a:t>
            </a:r>
            <a:r>
              <a:rPr lang="en-US" dirty="0" smtClean="0"/>
              <a:t> differing drug registration authorities in region</a:t>
            </a:r>
          </a:p>
          <a:p>
            <a:r>
              <a:rPr lang="en-US" dirty="0" smtClean="0"/>
              <a:t>SADC regional interface with WHA,WTO, etc. </a:t>
            </a:r>
          </a:p>
          <a:p>
            <a:r>
              <a:rPr lang="en-US" dirty="0" smtClean="0"/>
              <a:t>But beware a dominant South Africa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3: Training health professionals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Training and retaining health professionals</a:t>
            </a:r>
          </a:p>
          <a:p>
            <a:r>
              <a:rPr lang="en-US" dirty="0" smtClean="0"/>
              <a:t>Brain drain</a:t>
            </a:r>
          </a:p>
          <a:p>
            <a:r>
              <a:rPr lang="en-US" dirty="0" smtClean="0"/>
              <a:t>Africa: 2.3 health workers per 1,000 people; </a:t>
            </a:r>
            <a:br>
              <a:rPr lang="en-US" dirty="0" smtClean="0"/>
            </a:br>
            <a:r>
              <a:rPr lang="en-US" dirty="0" smtClean="0"/>
              <a:t>USA: 24.8 workers per 1,000</a:t>
            </a:r>
          </a:p>
          <a:p>
            <a:r>
              <a:rPr lang="en-US" dirty="0" smtClean="0"/>
              <a:t>Most African states fail to meet the ‘Health for All’ minimum standard of 1 doctor per 5,000 people</a:t>
            </a:r>
          </a:p>
          <a:p>
            <a:r>
              <a:rPr lang="en-US" dirty="0" err="1" smtClean="0"/>
              <a:t>Prioritise</a:t>
            </a:r>
            <a:r>
              <a:rPr lang="en-US" dirty="0" smtClean="0"/>
              <a:t> HR, staff exchanges</a:t>
            </a:r>
          </a:p>
          <a:p>
            <a:r>
              <a:rPr lang="en-US" dirty="0" smtClean="0"/>
              <a:t>Dialogue on health migration</a:t>
            </a:r>
          </a:p>
          <a:p>
            <a:r>
              <a:rPr lang="en-US" dirty="0" smtClean="0"/>
              <a:t>GATS provides scope to negotiate multilateral governance protocols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4: Training for health diplomats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technical skills</a:t>
            </a:r>
          </a:p>
          <a:p>
            <a:r>
              <a:rPr lang="en-US" dirty="0" smtClean="0"/>
              <a:t>SADC could facilitate training of Southern African health diplomats, but also S-S</a:t>
            </a:r>
          </a:p>
          <a:p>
            <a:r>
              <a:rPr lang="en-US" dirty="0" smtClean="0"/>
              <a:t>University of Pretoria: the only </a:t>
            </a:r>
            <a:r>
              <a:rPr lang="en-US" dirty="0" err="1" smtClean="0"/>
              <a:t>MDip</a:t>
            </a:r>
            <a:r>
              <a:rPr lang="en-US" dirty="0" smtClean="0"/>
              <a:t> (but no health)</a:t>
            </a:r>
          </a:p>
          <a:p>
            <a:r>
              <a:rPr lang="en-US" dirty="0" smtClean="0"/>
              <a:t>Graduate Institute (Geneva): strong health diplomacy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Key skills focusing on regional health profile</a:t>
            </a:r>
          </a:p>
          <a:p>
            <a:r>
              <a:rPr lang="en-US" dirty="0" smtClean="0"/>
              <a:t>Multilateral resolutions and interfacing at WHA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5: South Africa’s role, and establishing a PAHO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regional giant – but selfish</a:t>
            </a:r>
          </a:p>
          <a:p>
            <a:r>
              <a:rPr lang="en-US" dirty="0" smtClean="0"/>
              <a:t>BRICS, IBSA</a:t>
            </a:r>
          </a:p>
          <a:p>
            <a:r>
              <a:rPr lang="en-US" dirty="0" smtClean="0"/>
              <a:t>WHA</a:t>
            </a:r>
          </a:p>
          <a:p>
            <a:r>
              <a:rPr lang="en-US" dirty="0" smtClean="0"/>
              <a:t>Set health diplomacy agenda, rather than waiting for ‘best practice’ from the global north</a:t>
            </a:r>
          </a:p>
          <a:p>
            <a:r>
              <a:rPr lang="en-US" dirty="0" smtClean="0"/>
              <a:t>Pan African Health </a:t>
            </a:r>
            <a:r>
              <a:rPr lang="en-US" dirty="0" err="1" smtClean="0"/>
              <a:t>Organisation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Also, consider: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Manufacture of generic medicines</a:t>
            </a:r>
          </a:p>
          <a:p>
            <a:r>
              <a:rPr lang="en-US" dirty="0" smtClean="0"/>
              <a:t>Engage with big </a:t>
            </a:r>
            <a:r>
              <a:rPr lang="en-US" dirty="0" err="1" smtClean="0"/>
              <a:t>pharma</a:t>
            </a:r>
            <a:endParaRPr lang="en-US" dirty="0" smtClean="0"/>
          </a:p>
          <a:p>
            <a:r>
              <a:rPr lang="en-US" dirty="0" smtClean="0"/>
              <a:t>Learn from good practices in India, Brazil</a:t>
            </a:r>
          </a:p>
          <a:p>
            <a:r>
              <a:rPr lang="en-US" dirty="0" smtClean="0"/>
              <a:t>Reduced drug prices</a:t>
            </a:r>
          </a:p>
          <a:p>
            <a:r>
              <a:rPr lang="en-US" dirty="0" smtClean="0"/>
              <a:t>Integrated (regional) health system (‘patient identifier’)</a:t>
            </a:r>
          </a:p>
          <a:p>
            <a:r>
              <a:rPr lang="en-US" dirty="0" smtClean="0"/>
              <a:t>Coordinated regional response</a:t>
            </a:r>
          </a:p>
          <a:p>
            <a:r>
              <a:rPr lang="en-US" dirty="0" smtClean="0"/>
              <a:t>Focus on social determinants of health, rather than vertical silos</a:t>
            </a:r>
          </a:p>
          <a:p>
            <a:r>
              <a:rPr lang="en-US" dirty="0" err="1" smtClean="0"/>
              <a:t>Coodinate</a:t>
            </a:r>
            <a:r>
              <a:rPr lang="en-US" dirty="0" smtClean="0"/>
              <a:t> interaction with donors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3000" dirty="0" smtClean="0"/>
          </a:p>
          <a:p>
            <a:pPr algn="ctr">
              <a:buNone/>
            </a:pPr>
            <a:r>
              <a:rPr lang="en-US" sz="4400" b="1" dirty="0" smtClean="0"/>
              <a:t>THANK   YOU!</a:t>
            </a:r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3200" b="1" dirty="0" err="1" smtClean="0"/>
              <a:t>Penfold</a:t>
            </a:r>
            <a:r>
              <a:rPr lang="en-US" sz="3200" b="1" dirty="0" smtClean="0"/>
              <a:t>, E. D. and Fourie, P. (2015) ‘Regional health governance: a suggested agenda for Southern African health diplomacy’, in </a:t>
            </a:r>
            <a:r>
              <a:rPr lang="en-US" sz="3200" b="1" i="1" u="sng" dirty="0" smtClean="0"/>
              <a:t>Global Social Policy</a:t>
            </a:r>
            <a:r>
              <a:rPr lang="en-US" sz="3200" b="1" i="1" dirty="0" smtClean="0"/>
              <a:t>,</a:t>
            </a:r>
          </a:p>
          <a:p>
            <a:pPr algn="ctr">
              <a:buNone/>
            </a:pPr>
            <a:r>
              <a:rPr lang="en-US" sz="3200" b="1" dirty="0" smtClean="0"/>
              <a:t>DOI: 10.1177/1468018115599817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Hard truth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The emergence of health in foreign policy</a:t>
            </a:r>
          </a:p>
          <a:p>
            <a:r>
              <a:rPr lang="en-US" dirty="0" smtClean="0"/>
              <a:t>Niche diplomacy</a:t>
            </a:r>
          </a:p>
          <a:p>
            <a:r>
              <a:rPr lang="en-US" dirty="0" smtClean="0"/>
              <a:t>Health in the new multilateralism, and regionalism</a:t>
            </a:r>
          </a:p>
          <a:p>
            <a:r>
              <a:rPr lang="en-US" dirty="0" smtClean="0"/>
              <a:t>A suggested agenda for SADC health diplomacy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 Truth:	Policy utopianism vs. 			   	reality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Narrative 1: policy sovereignty</a:t>
            </a:r>
          </a:p>
          <a:p>
            <a:pPr lvl="1"/>
            <a:r>
              <a:rPr lang="en-US" dirty="0" smtClean="0"/>
              <a:t>But “best practice” comes from elsewhere</a:t>
            </a:r>
          </a:p>
          <a:p>
            <a:r>
              <a:rPr lang="en-US" dirty="0" smtClean="0"/>
              <a:t>Narrative 2: policy solidarity</a:t>
            </a:r>
          </a:p>
          <a:p>
            <a:pPr lvl="1"/>
            <a:r>
              <a:rPr lang="en-US" dirty="0" smtClean="0"/>
              <a:t>But state policies are not always aligned </a:t>
            </a:r>
            <a:r>
              <a:rPr lang="en-US" dirty="0" err="1" smtClean="0"/>
              <a:t>supranationally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Reality 1: policy coercion </a:t>
            </a:r>
          </a:p>
          <a:p>
            <a:pPr lvl="1"/>
            <a:r>
              <a:rPr lang="en-US" dirty="0" smtClean="0"/>
              <a:t>“Best practice” darlings (Botswana, Uganda, and (lately) South Africa)</a:t>
            </a:r>
          </a:p>
          <a:p>
            <a:pPr lvl="1"/>
            <a:r>
              <a:rPr lang="en-US" dirty="0" smtClean="0"/>
              <a:t>Medical triumphalism</a:t>
            </a:r>
          </a:p>
          <a:p>
            <a:r>
              <a:rPr lang="en-US" dirty="0" smtClean="0"/>
              <a:t>Reality 2: the money is going elsewhere, geographically as well as programmatically</a:t>
            </a:r>
          </a:p>
          <a:p>
            <a:endParaRPr lang="en-US" dirty="0" smtClean="0"/>
          </a:p>
          <a:p>
            <a:r>
              <a:rPr lang="en-US" dirty="0" smtClean="0"/>
              <a:t>So what can African and other developing states do?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	multilateral/regional 			        health diplomacy?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Will Global Health save George W. Bush’s foreign policy legacy?</a:t>
            </a:r>
          </a:p>
          <a:p>
            <a:pPr lvl="1"/>
            <a:r>
              <a:rPr lang="en-US" dirty="0" smtClean="0"/>
              <a:t>2002: Global Fund to Fight AIDS, TB and Malaria</a:t>
            </a:r>
          </a:p>
          <a:p>
            <a:pPr lvl="1"/>
            <a:r>
              <a:rPr lang="en-US" dirty="0" smtClean="0"/>
              <a:t>2003: President’s Emergency Plan for AIDS Relief</a:t>
            </a:r>
          </a:p>
          <a:p>
            <a:r>
              <a:rPr lang="en-US" dirty="0" smtClean="0"/>
              <a:t>Middle powers also interested in health diplomacy</a:t>
            </a:r>
          </a:p>
          <a:p>
            <a:pPr lvl="1"/>
            <a:r>
              <a:rPr lang="en-US" dirty="0" smtClean="0"/>
              <a:t>Niche diplomacy</a:t>
            </a:r>
          </a:p>
          <a:p>
            <a:pPr lvl="1"/>
            <a:r>
              <a:rPr lang="en-US" dirty="0" smtClean="0"/>
              <a:t>Challenge rather than affirm the status quo</a:t>
            </a:r>
          </a:p>
          <a:p>
            <a:r>
              <a:rPr lang="en-US" dirty="0" smtClean="0"/>
              <a:t>Regional health diplomacy: South America: yes </a:t>
            </a:r>
            <a:br>
              <a:rPr lang="en-US" dirty="0" smtClean="0"/>
            </a:br>
            <a:r>
              <a:rPr lang="en-US" dirty="0" smtClean="0"/>
              <a:t>Southern Africa…?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recent </a:t>
            </a:r>
            <a:r>
              <a:rPr lang="en-US" dirty="0" err="1" smtClean="0"/>
              <a:t>institutionalisation</a:t>
            </a:r>
            <a:r>
              <a:rPr lang="en-US" dirty="0" smtClean="0"/>
              <a:t> of health in foreign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967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March 2007: </a:t>
            </a:r>
            <a:r>
              <a:rPr lang="en-US" i="1" dirty="0" smtClean="0"/>
              <a:t>Oslo Ministerial Declaration </a:t>
            </a:r>
            <a:r>
              <a:rPr lang="en-US" dirty="0" smtClean="0"/>
              <a:t>launches the </a:t>
            </a:r>
            <a:br>
              <a:rPr lang="en-US" dirty="0" smtClean="0"/>
            </a:br>
            <a:r>
              <a:rPr lang="en-US" i="1" dirty="0" smtClean="0"/>
              <a:t>Global Health and Foreign Policy Initiative</a:t>
            </a:r>
            <a:endParaRPr lang="en-US" dirty="0" smtClean="0"/>
          </a:p>
          <a:p>
            <a:pPr lvl="1"/>
            <a:r>
              <a:rPr lang="en-US" dirty="0" smtClean="0"/>
              <a:t>Brazil, France, Indonesia, Norway, Senegal, South Africa, Thailand:</a:t>
            </a:r>
          </a:p>
          <a:p>
            <a:pPr indent="0">
              <a:buNone/>
            </a:pPr>
            <a:r>
              <a:rPr lang="en-US" dirty="0" smtClean="0"/>
              <a:t>“We believe that health is the most important, yet still broadly neglected, long-term foreign policy issue of our time. […] We have therefore agreed to make impact on health a point of departure and a defining lens that each of our countries will use to examine key elements of foreign policy and development strategies, and to engage in a dialogue on how to deal with policy options from this perspective.”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foreign policy agenda includes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Global health security</a:t>
            </a:r>
          </a:p>
          <a:p>
            <a:r>
              <a:rPr lang="en-US" dirty="0" smtClean="0"/>
              <a:t>Shortage and global </a:t>
            </a:r>
            <a:r>
              <a:rPr lang="en-US" dirty="0" err="1" smtClean="0"/>
              <a:t>maldistribution</a:t>
            </a:r>
            <a:r>
              <a:rPr lang="en-US" dirty="0" smtClean="0"/>
              <a:t> of trained health workers</a:t>
            </a:r>
          </a:p>
          <a:p>
            <a:r>
              <a:rPr lang="en-US" dirty="0" smtClean="0"/>
              <a:t>Aligning action in cases of natural disasters</a:t>
            </a:r>
          </a:p>
          <a:p>
            <a:r>
              <a:rPr lang="en-US" dirty="0" smtClean="0"/>
              <a:t>Concerted response to the AIDS pandemic in particular</a:t>
            </a:r>
          </a:p>
          <a:p>
            <a:r>
              <a:rPr lang="en-US" dirty="0" smtClean="0"/>
              <a:t>Combat climate change, and its consequences for health</a:t>
            </a:r>
          </a:p>
          <a:p>
            <a:r>
              <a:rPr lang="en-US" dirty="0" smtClean="0"/>
              <a:t>Use health to identify development priorities, allocation of aid</a:t>
            </a:r>
          </a:p>
          <a:p>
            <a:r>
              <a:rPr lang="en-US" dirty="0" smtClean="0"/>
              <a:t>Establish trade policies, esp. re. pharmaceutical access</a:t>
            </a:r>
          </a:p>
          <a:p>
            <a:r>
              <a:rPr lang="en-US" dirty="0" smtClean="0"/>
              <a:t>Develop a new global health governance architecture</a:t>
            </a:r>
          </a:p>
          <a:p>
            <a:r>
              <a:rPr lang="en-US" dirty="0" smtClean="0"/>
              <a:t>Mainstream health into training of diplomats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BUT:  Do not overemphasize health </a:t>
            </a:r>
            <a:r>
              <a:rPr lang="en-US" u="sng" dirty="0" smtClean="0"/>
              <a:t>security</a:t>
            </a:r>
            <a:r>
              <a:rPr lang="en-US" dirty="0" smtClean="0"/>
              <a:t> concerns at the expense </a:t>
            </a:r>
            <a:br>
              <a:rPr lang="en-US" dirty="0" smtClean="0"/>
            </a:br>
            <a:r>
              <a:rPr lang="en-US" dirty="0" smtClean="0"/>
              <a:t>       of issues regarding justice and equity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       Where is the regional?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Niche diplomacy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Gareth Evans: “Niche diplomacy involves concentrating resources in specific areas best able to generate returns worth having, rather than trying to cover the field.”</a:t>
            </a:r>
          </a:p>
          <a:p>
            <a:r>
              <a:rPr lang="en-US" dirty="0" smtClean="0"/>
              <a:t>Successful foreign policy = ability to focus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Why?  To build soft power:</a:t>
            </a:r>
          </a:p>
          <a:p>
            <a:r>
              <a:rPr lang="en-US" dirty="0" smtClean="0"/>
              <a:t>Carter administration’s “medical diplomacy” in 1978</a:t>
            </a:r>
          </a:p>
          <a:p>
            <a:r>
              <a:rPr lang="en-US" dirty="0" smtClean="0"/>
              <a:t>Michael Leavitt (Secretary of health and human services):</a:t>
            </a:r>
          </a:p>
          <a:p>
            <a:pPr lvl="1"/>
            <a:r>
              <a:rPr lang="en-US" dirty="0" smtClean="0"/>
              <a:t> “Soft power builds trust for moments when hard power is required.”</a:t>
            </a:r>
          </a:p>
          <a:p>
            <a:pPr lvl="1"/>
            <a:r>
              <a:rPr lang="en-US" dirty="0" smtClean="0"/>
              <a:t>“I have heard HIV/AIDS victims in distant villages in Africa say the words ‘U-S-A’ with their lips and ‘thank you’ with their eyes.”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countries need niches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197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Brazil recognizes right to health in its 1988 constitution</a:t>
            </a:r>
          </a:p>
          <a:p>
            <a:pPr lvl="1"/>
            <a:r>
              <a:rPr lang="en-US" dirty="0" smtClean="0"/>
              <a:t>After HAART in 1996 Brazil challenges pharmaceutical </a:t>
            </a:r>
            <a:r>
              <a:rPr lang="en-US" dirty="0" err="1" smtClean="0"/>
              <a:t>IPRs</a:t>
            </a:r>
            <a:endParaRPr lang="en-US" dirty="0" smtClean="0"/>
          </a:p>
          <a:p>
            <a:pPr lvl="1"/>
            <a:r>
              <a:rPr lang="en-US" dirty="0" smtClean="0"/>
              <a:t>Transnational issue coalitions</a:t>
            </a:r>
          </a:p>
          <a:p>
            <a:pPr lvl="1"/>
            <a:r>
              <a:rPr lang="en-US" dirty="0" smtClean="0"/>
              <a:t>Leader in negotiating the Framework Convention on Tobacco Control</a:t>
            </a:r>
          </a:p>
          <a:p>
            <a:r>
              <a:rPr lang="en-US" dirty="0" smtClean="0"/>
              <a:t>Cuba, Venezuela and an “anti-imperialist” global agenda</a:t>
            </a:r>
          </a:p>
          <a:p>
            <a:endParaRPr lang="en-US" dirty="0" smtClean="0"/>
          </a:p>
          <a:p>
            <a:r>
              <a:rPr lang="en-US" dirty="0" smtClean="0"/>
              <a:t>Norm entrepreneurship, with a health lens</a:t>
            </a:r>
          </a:p>
          <a:p>
            <a:pPr lvl="1"/>
            <a:r>
              <a:rPr lang="en-US" dirty="0" smtClean="0"/>
              <a:t>Brazil, India, and South Africa’s Treatment Action Campaign</a:t>
            </a:r>
          </a:p>
          <a:p>
            <a:pPr lvl="1"/>
            <a:r>
              <a:rPr lang="en-US" dirty="0" smtClean="0"/>
              <a:t>Challenging WTO TRIPS agreement in the Doha Dev. Round</a:t>
            </a:r>
          </a:p>
          <a:p>
            <a:pPr lvl="1"/>
            <a:r>
              <a:rPr lang="en-US" dirty="0" smtClean="0"/>
              <a:t>This can strengthen emerging middle powers, who are “ideally suited to partner with (</a:t>
            </a:r>
            <a:r>
              <a:rPr lang="en-US" dirty="0" err="1" smtClean="0"/>
              <a:t>I)NGOs</a:t>
            </a:r>
            <a:r>
              <a:rPr lang="en-US" dirty="0" smtClean="0"/>
              <a:t> in the pursuit of selected issues on the international agenda.”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Traditional middle powers (Australia, Canada, Norway) </a:t>
            </a:r>
            <a:r>
              <a:rPr lang="en-US" i="1" dirty="0" smtClean="0"/>
              <a:t>confirm </a:t>
            </a:r>
            <a:r>
              <a:rPr lang="en-US" dirty="0" smtClean="0"/>
              <a:t>status quo</a:t>
            </a:r>
          </a:p>
          <a:p>
            <a:r>
              <a:rPr lang="en-US" dirty="0" smtClean="0"/>
              <a:t>Emerging middle powers (India, Brazil, South Africa, Mexico, Turkey) </a:t>
            </a:r>
            <a:r>
              <a:rPr lang="en-US" i="1" dirty="0" smtClean="0"/>
              <a:t>challenge </a:t>
            </a:r>
            <a:r>
              <a:rPr lang="en-US" dirty="0" smtClean="0"/>
              <a:t>status quo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in the new multilateralism (and regionalism?)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DFA-D0D0-544F-993F-3DFA7C22DC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Post-</a:t>
            </a:r>
            <a:r>
              <a:rPr lang="en-US" dirty="0" err="1" smtClean="0"/>
              <a:t>Westphalian</a:t>
            </a:r>
            <a:r>
              <a:rPr lang="en-US" dirty="0" smtClean="0"/>
              <a:t> global order </a:t>
            </a:r>
          </a:p>
          <a:p>
            <a:pPr lvl="1"/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Multilateralism + Niche = Real Agency for developing countries?</a:t>
            </a:r>
          </a:p>
          <a:p>
            <a:pPr lvl="1"/>
            <a:r>
              <a:rPr lang="en-US" dirty="0" smtClean="0">
                <a:sym typeface="Wingdings"/>
              </a:rPr>
              <a:t>Health = opportunity for norm entrepreneurship?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Southern African Development Community (SADC)</a:t>
            </a:r>
          </a:p>
          <a:p>
            <a:r>
              <a:rPr lang="en-US" dirty="0" smtClean="0"/>
              <a:t>UN Security Council non-permanent 10</a:t>
            </a:r>
          </a:p>
          <a:p>
            <a:r>
              <a:rPr lang="en-US" dirty="0" smtClean="0"/>
              <a:t>India-Brazil-South Africa (IBSA)</a:t>
            </a:r>
          </a:p>
          <a:p>
            <a:r>
              <a:rPr lang="en-US" dirty="0" smtClean="0"/>
              <a:t>G-20</a:t>
            </a:r>
          </a:p>
          <a:p>
            <a:r>
              <a:rPr lang="en-US" dirty="0" smtClean="0"/>
              <a:t>Brazil-Russia-India-China-South Africa (BRICS)</a:t>
            </a:r>
          </a:p>
          <a:p>
            <a:r>
              <a:rPr lang="en-US" dirty="0" smtClean="0"/>
              <a:t>But also the H-8 (WHO, IBRD, GAVI Alliance, UNICEF, UNFPA, UNAIDS, Global Fund, Gates Foundation)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296</TotalTime>
  <Words>1084</Words>
  <Application>Microsoft Office PowerPoint</Application>
  <PresentationFormat>On-screen Show (4:3)</PresentationFormat>
  <Paragraphs>174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Franklin Gothic Book</vt:lpstr>
      <vt:lpstr>Perpetua</vt:lpstr>
      <vt:lpstr>Wingdings</vt:lpstr>
      <vt:lpstr>Wingdings 2</vt:lpstr>
      <vt:lpstr>Equity</vt:lpstr>
      <vt:lpstr>Regional Health Governance:  A suggested agenda for Southern African health diplomacy</vt:lpstr>
      <vt:lpstr>In this presentation</vt:lpstr>
      <vt:lpstr>Hard Truth: Policy utopianism vs.        reality</vt:lpstr>
      <vt:lpstr>Background: multilateral/regional            health diplomacy?</vt:lpstr>
      <vt:lpstr>The recent institutionalisation of health in foreign policy</vt:lpstr>
      <vt:lpstr>Health foreign policy agenda includes</vt:lpstr>
      <vt:lpstr>Niche diplomacy</vt:lpstr>
      <vt:lpstr>Developing countries need niches too</vt:lpstr>
      <vt:lpstr>Health in the new multilateralism (and regionalism?)</vt:lpstr>
      <vt:lpstr>But health diplomacy does not feature prominently in most of these organisations</vt:lpstr>
      <vt:lpstr>SADC to the rescue?</vt:lpstr>
      <vt:lpstr>Recommendation 1: Civil society</vt:lpstr>
      <vt:lpstr>Recommendation 2: Trade</vt:lpstr>
      <vt:lpstr>Recommendation 3: Training health professionals</vt:lpstr>
      <vt:lpstr>Recommendation 4: Training for health diplomats</vt:lpstr>
      <vt:lpstr>Recommendation 5: South Africa’s role, and establishing a PAHO</vt:lpstr>
      <vt:lpstr>Also, consider:</vt:lpstr>
      <vt:lpstr>PowerPoint Presentation</vt:lpstr>
    </vt:vector>
  </TitlesOfParts>
  <Company>AIDS Foundation of South Africa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Africa’s Health Diplomacy</dc:title>
  <dc:creator>Pieter Fourie</dc:creator>
  <cp:lastModifiedBy>N.Yeates</cp:lastModifiedBy>
  <cp:revision>61</cp:revision>
  <dcterms:created xsi:type="dcterms:W3CDTF">2015-09-13T08:00:09Z</dcterms:created>
  <dcterms:modified xsi:type="dcterms:W3CDTF">2015-09-18T15:49:06Z</dcterms:modified>
</cp:coreProperties>
</file>