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68" r:id="rId3"/>
    <p:sldId id="257" r:id="rId4"/>
    <p:sldId id="258" r:id="rId5"/>
    <p:sldId id="259" r:id="rId6"/>
    <p:sldId id="260" r:id="rId7"/>
    <p:sldId id="261" r:id="rId8"/>
    <p:sldId id="265" r:id="rId9"/>
    <p:sldId id="270" r:id="rId10"/>
    <p:sldId id="266" r:id="rId11"/>
    <p:sldId id="267" r:id="rId1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28" autoAdjust="0"/>
  </p:normalViewPr>
  <p:slideViewPr>
    <p:cSldViewPr>
      <p:cViewPr>
        <p:scale>
          <a:sx n="107" d="100"/>
          <a:sy n="107" d="100"/>
        </p:scale>
        <p:origin x="-684" y="-13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5E960929-8AB6-4DFD-A179-134E58C7844C}" type="datetimeFigureOut">
              <a:rPr lang="en-GB" smtClean="0"/>
              <a:t>10/09/2014</a:t>
            </a:fld>
            <a:endParaRPr lang="en-GB"/>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9F1920D5-76D0-47F3-AD95-C4E67D7C2982}" type="slidenum">
              <a:rPr lang="en-GB" smtClean="0"/>
              <a:t>‹#›</a:t>
            </a:fld>
            <a:endParaRPr lang="en-GB"/>
          </a:p>
        </p:txBody>
      </p:sp>
    </p:spTree>
    <p:extLst>
      <p:ext uri="{BB962C8B-B14F-4D97-AF65-F5344CB8AC3E}">
        <p14:creationId xmlns:p14="http://schemas.microsoft.com/office/powerpoint/2010/main" val="34828138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138761F5-E601-4D5A-98FF-1BEB2EBFE23C}" type="datetimeFigureOut">
              <a:rPr lang="en-GB" smtClean="0"/>
              <a:t>10/09/2014</a:t>
            </a:fld>
            <a:endParaRPr lang="en-GB"/>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CD0F6CCA-7010-4439-B436-B5BC866A078C}" type="slidenum">
              <a:rPr lang="en-GB" smtClean="0"/>
              <a:t>‹#›</a:t>
            </a:fld>
            <a:endParaRPr lang="en-GB"/>
          </a:p>
        </p:txBody>
      </p:sp>
    </p:spTree>
    <p:extLst>
      <p:ext uri="{BB962C8B-B14F-4D97-AF65-F5344CB8AC3E}">
        <p14:creationId xmlns:p14="http://schemas.microsoft.com/office/powerpoint/2010/main" val="1881013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D0F6CCA-7010-4439-B436-B5BC866A078C}" type="slidenum">
              <a:rPr lang="en-GB" smtClean="0"/>
              <a:t>6</a:t>
            </a:fld>
            <a:endParaRPr lang="en-GB"/>
          </a:p>
        </p:txBody>
      </p:sp>
    </p:spTree>
    <p:extLst>
      <p:ext uri="{BB962C8B-B14F-4D97-AF65-F5344CB8AC3E}">
        <p14:creationId xmlns:p14="http://schemas.microsoft.com/office/powerpoint/2010/main" val="3101572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181ECB8-01EC-4823-8BC6-406B441F1B11}" type="datetime1">
              <a:rPr lang="en-GB" smtClean="0"/>
              <a:t>10/09/2014</a:t>
            </a:fld>
            <a:endParaRPr lang="en-GB"/>
          </a:p>
        </p:txBody>
      </p:sp>
      <p:sp>
        <p:nvSpPr>
          <p:cNvPr id="5" name="Footer Placeholder 4"/>
          <p:cNvSpPr>
            <a:spLocks noGrp="1"/>
          </p:cNvSpPr>
          <p:nvPr>
            <p:ph type="ftr" sz="quarter" idx="11"/>
          </p:nvPr>
        </p:nvSpPr>
        <p:spPr/>
        <p:txBody>
          <a:bodyPr/>
          <a:lstStyle/>
          <a:p>
            <a:r>
              <a:rPr lang="en-US" smtClean="0"/>
              <a:t>ESRC/DfID Poverty Alleviation Conference 9/9/14</a:t>
            </a:r>
            <a:endParaRPr lang="en-GB"/>
          </a:p>
        </p:txBody>
      </p:sp>
      <p:sp>
        <p:nvSpPr>
          <p:cNvPr id="6" name="Slide Number Placeholder 5"/>
          <p:cNvSpPr>
            <a:spLocks noGrp="1"/>
          </p:cNvSpPr>
          <p:nvPr>
            <p:ph type="sldNum" sz="quarter" idx="12"/>
          </p:nvPr>
        </p:nvSpPr>
        <p:spPr/>
        <p:txBody>
          <a:bodyPr/>
          <a:lstStyle/>
          <a:p>
            <a:fld id="{FE1FDC3A-08DD-42A3-B6BB-991EDBD589ED}" type="slidenum">
              <a:rPr lang="en-GB" smtClean="0"/>
              <a:t>‹#›</a:t>
            </a:fld>
            <a:endParaRPr lang="en-GB"/>
          </a:p>
        </p:txBody>
      </p:sp>
    </p:spTree>
    <p:extLst>
      <p:ext uri="{BB962C8B-B14F-4D97-AF65-F5344CB8AC3E}">
        <p14:creationId xmlns:p14="http://schemas.microsoft.com/office/powerpoint/2010/main" val="4102943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0FDD824-2DF0-4D06-B127-DED51C9BEA53}" type="datetime1">
              <a:rPr lang="en-GB" smtClean="0"/>
              <a:t>10/09/2014</a:t>
            </a:fld>
            <a:endParaRPr lang="en-GB"/>
          </a:p>
        </p:txBody>
      </p:sp>
      <p:sp>
        <p:nvSpPr>
          <p:cNvPr id="5" name="Footer Placeholder 4"/>
          <p:cNvSpPr>
            <a:spLocks noGrp="1"/>
          </p:cNvSpPr>
          <p:nvPr>
            <p:ph type="ftr" sz="quarter" idx="11"/>
          </p:nvPr>
        </p:nvSpPr>
        <p:spPr/>
        <p:txBody>
          <a:bodyPr/>
          <a:lstStyle/>
          <a:p>
            <a:r>
              <a:rPr lang="en-US" smtClean="0"/>
              <a:t>ESRC/DfID Poverty Alleviation Conference 9/9/14</a:t>
            </a:r>
            <a:endParaRPr lang="en-GB"/>
          </a:p>
        </p:txBody>
      </p:sp>
      <p:sp>
        <p:nvSpPr>
          <p:cNvPr id="6" name="Slide Number Placeholder 5"/>
          <p:cNvSpPr>
            <a:spLocks noGrp="1"/>
          </p:cNvSpPr>
          <p:nvPr>
            <p:ph type="sldNum" sz="quarter" idx="12"/>
          </p:nvPr>
        </p:nvSpPr>
        <p:spPr/>
        <p:txBody>
          <a:bodyPr/>
          <a:lstStyle/>
          <a:p>
            <a:fld id="{FE1FDC3A-08DD-42A3-B6BB-991EDBD589ED}" type="slidenum">
              <a:rPr lang="en-GB" smtClean="0"/>
              <a:t>‹#›</a:t>
            </a:fld>
            <a:endParaRPr lang="en-GB"/>
          </a:p>
        </p:txBody>
      </p:sp>
    </p:spTree>
    <p:extLst>
      <p:ext uri="{BB962C8B-B14F-4D97-AF65-F5344CB8AC3E}">
        <p14:creationId xmlns:p14="http://schemas.microsoft.com/office/powerpoint/2010/main" val="983558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8492FFC-CCF8-44ED-B5F1-F154F9AAEEC2}" type="datetime1">
              <a:rPr lang="en-GB" smtClean="0"/>
              <a:t>10/09/2014</a:t>
            </a:fld>
            <a:endParaRPr lang="en-GB"/>
          </a:p>
        </p:txBody>
      </p:sp>
      <p:sp>
        <p:nvSpPr>
          <p:cNvPr id="5" name="Footer Placeholder 4"/>
          <p:cNvSpPr>
            <a:spLocks noGrp="1"/>
          </p:cNvSpPr>
          <p:nvPr>
            <p:ph type="ftr" sz="quarter" idx="11"/>
          </p:nvPr>
        </p:nvSpPr>
        <p:spPr/>
        <p:txBody>
          <a:bodyPr/>
          <a:lstStyle/>
          <a:p>
            <a:r>
              <a:rPr lang="en-US" smtClean="0"/>
              <a:t>ESRC/DfID Poverty Alleviation Conference 9/9/14</a:t>
            </a:r>
            <a:endParaRPr lang="en-GB"/>
          </a:p>
        </p:txBody>
      </p:sp>
      <p:sp>
        <p:nvSpPr>
          <p:cNvPr id="6" name="Slide Number Placeholder 5"/>
          <p:cNvSpPr>
            <a:spLocks noGrp="1"/>
          </p:cNvSpPr>
          <p:nvPr>
            <p:ph type="sldNum" sz="quarter" idx="12"/>
          </p:nvPr>
        </p:nvSpPr>
        <p:spPr/>
        <p:txBody>
          <a:bodyPr/>
          <a:lstStyle/>
          <a:p>
            <a:fld id="{FE1FDC3A-08DD-42A3-B6BB-991EDBD589ED}" type="slidenum">
              <a:rPr lang="en-GB" smtClean="0"/>
              <a:t>‹#›</a:t>
            </a:fld>
            <a:endParaRPr lang="en-GB"/>
          </a:p>
        </p:txBody>
      </p:sp>
    </p:spTree>
    <p:extLst>
      <p:ext uri="{BB962C8B-B14F-4D97-AF65-F5344CB8AC3E}">
        <p14:creationId xmlns:p14="http://schemas.microsoft.com/office/powerpoint/2010/main" val="24705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A18AF01-34E8-4B95-A979-AA48AAB9F352}" type="datetime1">
              <a:rPr lang="en-GB" smtClean="0"/>
              <a:t>10/09/2014</a:t>
            </a:fld>
            <a:endParaRPr lang="en-GB"/>
          </a:p>
        </p:txBody>
      </p:sp>
      <p:sp>
        <p:nvSpPr>
          <p:cNvPr id="5" name="Footer Placeholder 4"/>
          <p:cNvSpPr>
            <a:spLocks noGrp="1"/>
          </p:cNvSpPr>
          <p:nvPr>
            <p:ph type="ftr" sz="quarter" idx="11"/>
          </p:nvPr>
        </p:nvSpPr>
        <p:spPr/>
        <p:txBody>
          <a:bodyPr/>
          <a:lstStyle/>
          <a:p>
            <a:r>
              <a:rPr lang="en-US" smtClean="0"/>
              <a:t>ESRC/DfID Poverty Alleviation Conference 9/9/14</a:t>
            </a:r>
            <a:endParaRPr lang="en-GB"/>
          </a:p>
        </p:txBody>
      </p:sp>
      <p:sp>
        <p:nvSpPr>
          <p:cNvPr id="6" name="Slide Number Placeholder 5"/>
          <p:cNvSpPr>
            <a:spLocks noGrp="1"/>
          </p:cNvSpPr>
          <p:nvPr>
            <p:ph type="sldNum" sz="quarter" idx="12"/>
          </p:nvPr>
        </p:nvSpPr>
        <p:spPr/>
        <p:txBody>
          <a:bodyPr/>
          <a:lstStyle/>
          <a:p>
            <a:fld id="{FE1FDC3A-08DD-42A3-B6BB-991EDBD589ED}" type="slidenum">
              <a:rPr lang="en-GB" smtClean="0"/>
              <a:t>‹#›</a:t>
            </a:fld>
            <a:endParaRPr lang="en-GB"/>
          </a:p>
        </p:txBody>
      </p:sp>
    </p:spTree>
    <p:extLst>
      <p:ext uri="{BB962C8B-B14F-4D97-AF65-F5344CB8AC3E}">
        <p14:creationId xmlns:p14="http://schemas.microsoft.com/office/powerpoint/2010/main" val="2412337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716D45-6446-4069-916E-9646C9D6E1FC}" type="datetime1">
              <a:rPr lang="en-GB" smtClean="0"/>
              <a:t>10/09/2014</a:t>
            </a:fld>
            <a:endParaRPr lang="en-GB"/>
          </a:p>
        </p:txBody>
      </p:sp>
      <p:sp>
        <p:nvSpPr>
          <p:cNvPr id="5" name="Footer Placeholder 4"/>
          <p:cNvSpPr>
            <a:spLocks noGrp="1"/>
          </p:cNvSpPr>
          <p:nvPr>
            <p:ph type="ftr" sz="quarter" idx="11"/>
          </p:nvPr>
        </p:nvSpPr>
        <p:spPr/>
        <p:txBody>
          <a:bodyPr/>
          <a:lstStyle/>
          <a:p>
            <a:r>
              <a:rPr lang="en-US" smtClean="0"/>
              <a:t>ESRC/DfID Poverty Alleviation Conference 9/9/14</a:t>
            </a:r>
            <a:endParaRPr lang="en-GB"/>
          </a:p>
        </p:txBody>
      </p:sp>
      <p:sp>
        <p:nvSpPr>
          <p:cNvPr id="6" name="Slide Number Placeholder 5"/>
          <p:cNvSpPr>
            <a:spLocks noGrp="1"/>
          </p:cNvSpPr>
          <p:nvPr>
            <p:ph type="sldNum" sz="quarter" idx="12"/>
          </p:nvPr>
        </p:nvSpPr>
        <p:spPr/>
        <p:txBody>
          <a:bodyPr/>
          <a:lstStyle/>
          <a:p>
            <a:fld id="{FE1FDC3A-08DD-42A3-B6BB-991EDBD589ED}" type="slidenum">
              <a:rPr lang="en-GB" smtClean="0"/>
              <a:t>‹#›</a:t>
            </a:fld>
            <a:endParaRPr lang="en-GB"/>
          </a:p>
        </p:txBody>
      </p:sp>
    </p:spTree>
    <p:extLst>
      <p:ext uri="{BB962C8B-B14F-4D97-AF65-F5344CB8AC3E}">
        <p14:creationId xmlns:p14="http://schemas.microsoft.com/office/powerpoint/2010/main" val="2781411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255A3D0-53E2-4168-A84D-1CCB6C06FA63}" type="datetime1">
              <a:rPr lang="en-GB" smtClean="0"/>
              <a:t>10/09/2014</a:t>
            </a:fld>
            <a:endParaRPr lang="en-GB"/>
          </a:p>
        </p:txBody>
      </p:sp>
      <p:sp>
        <p:nvSpPr>
          <p:cNvPr id="6" name="Footer Placeholder 5"/>
          <p:cNvSpPr>
            <a:spLocks noGrp="1"/>
          </p:cNvSpPr>
          <p:nvPr>
            <p:ph type="ftr" sz="quarter" idx="11"/>
          </p:nvPr>
        </p:nvSpPr>
        <p:spPr/>
        <p:txBody>
          <a:bodyPr/>
          <a:lstStyle/>
          <a:p>
            <a:r>
              <a:rPr lang="en-US" smtClean="0"/>
              <a:t>ESRC/DfID Poverty Alleviation Conference 9/9/14</a:t>
            </a:r>
            <a:endParaRPr lang="en-GB"/>
          </a:p>
        </p:txBody>
      </p:sp>
      <p:sp>
        <p:nvSpPr>
          <p:cNvPr id="7" name="Slide Number Placeholder 6"/>
          <p:cNvSpPr>
            <a:spLocks noGrp="1"/>
          </p:cNvSpPr>
          <p:nvPr>
            <p:ph type="sldNum" sz="quarter" idx="12"/>
          </p:nvPr>
        </p:nvSpPr>
        <p:spPr/>
        <p:txBody>
          <a:bodyPr/>
          <a:lstStyle/>
          <a:p>
            <a:fld id="{FE1FDC3A-08DD-42A3-B6BB-991EDBD589ED}" type="slidenum">
              <a:rPr lang="en-GB" smtClean="0"/>
              <a:t>‹#›</a:t>
            </a:fld>
            <a:endParaRPr lang="en-GB"/>
          </a:p>
        </p:txBody>
      </p:sp>
    </p:spTree>
    <p:extLst>
      <p:ext uri="{BB962C8B-B14F-4D97-AF65-F5344CB8AC3E}">
        <p14:creationId xmlns:p14="http://schemas.microsoft.com/office/powerpoint/2010/main" val="1293383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E85BBC0-C23A-4A29-9ED3-D54E95271E3C}" type="datetime1">
              <a:rPr lang="en-GB" smtClean="0"/>
              <a:t>10/09/2014</a:t>
            </a:fld>
            <a:endParaRPr lang="en-GB"/>
          </a:p>
        </p:txBody>
      </p:sp>
      <p:sp>
        <p:nvSpPr>
          <p:cNvPr id="8" name="Footer Placeholder 7"/>
          <p:cNvSpPr>
            <a:spLocks noGrp="1"/>
          </p:cNvSpPr>
          <p:nvPr>
            <p:ph type="ftr" sz="quarter" idx="11"/>
          </p:nvPr>
        </p:nvSpPr>
        <p:spPr/>
        <p:txBody>
          <a:bodyPr/>
          <a:lstStyle/>
          <a:p>
            <a:r>
              <a:rPr lang="en-US" smtClean="0"/>
              <a:t>ESRC/DfID Poverty Alleviation Conference 9/9/14</a:t>
            </a:r>
            <a:endParaRPr lang="en-GB"/>
          </a:p>
        </p:txBody>
      </p:sp>
      <p:sp>
        <p:nvSpPr>
          <p:cNvPr id="9" name="Slide Number Placeholder 8"/>
          <p:cNvSpPr>
            <a:spLocks noGrp="1"/>
          </p:cNvSpPr>
          <p:nvPr>
            <p:ph type="sldNum" sz="quarter" idx="12"/>
          </p:nvPr>
        </p:nvSpPr>
        <p:spPr/>
        <p:txBody>
          <a:bodyPr/>
          <a:lstStyle/>
          <a:p>
            <a:fld id="{FE1FDC3A-08DD-42A3-B6BB-991EDBD589ED}" type="slidenum">
              <a:rPr lang="en-GB" smtClean="0"/>
              <a:t>‹#›</a:t>
            </a:fld>
            <a:endParaRPr lang="en-GB"/>
          </a:p>
        </p:txBody>
      </p:sp>
    </p:spTree>
    <p:extLst>
      <p:ext uri="{BB962C8B-B14F-4D97-AF65-F5344CB8AC3E}">
        <p14:creationId xmlns:p14="http://schemas.microsoft.com/office/powerpoint/2010/main" val="2263814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CA797DB-695B-49CB-84EC-0CB86DF52F07}" type="datetime1">
              <a:rPr lang="en-GB" smtClean="0"/>
              <a:t>10/09/2014</a:t>
            </a:fld>
            <a:endParaRPr lang="en-GB"/>
          </a:p>
        </p:txBody>
      </p:sp>
      <p:sp>
        <p:nvSpPr>
          <p:cNvPr id="4" name="Footer Placeholder 3"/>
          <p:cNvSpPr>
            <a:spLocks noGrp="1"/>
          </p:cNvSpPr>
          <p:nvPr>
            <p:ph type="ftr" sz="quarter" idx="11"/>
          </p:nvPr>
        </p:nvSpPr>
        <p:spPr/>
        <p:txBody>
          <a:bodyPr/>
          <a:lstStyle/>
          <a:p>
            <a:r>
              <a:rPr lang="en-US" smtClean="0"/>
              <a:t>ESRC/DfID Poverty Alleviation Conference 9/9/14</a:t>
            </a:r>
            <a:endParaRPr lang="en-GB"/>
          </a:p>
        </p:txBody>
      </p:sp>
      <p:sp>
        <p:nvSpPr>
          <p:cNvPr id="5" name="Slide Number Placeholder 4"/>
          <p:cNvSpPr>
            <a:spLocks noGrp="1"/>
          </p:cNvSpPr>
          <p:nvPr>
            <p:ph type="sldNum" sz="quarter" idx="12"/>
          </p:nvPr>
        </p:nvSpPr>
        <p:spPr/>
        <p:txBody>
          <a:bodyPr/>
          <a:lstStyle/>
          <a:p>
            <a:fld id="{FE1FDC3A-08DD-42A3-B6BB-991EDBD589ED}" type="slidenum">
              <a:rPr lang="en-GB" smtClean="0"/>
              <a:t>‹#›</a:t>
            </a:fld>
            <a:endParaRPr lang="en-GB"/>
          </a:p>
        </p:txBody>
      </p:sp>
    </p:spTree>
    <p:extLst>
      <p:ext uri="{BB962C8B-B14F-4D97-AF65-F5344CB8AC3E}">
        <p14:creationId xmlns:p14="http://schemas.microsoft.com/office/powerpoint/2010/main" val="1743481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86713B-E331-46D8-ACA7-B503CA5B2175}" type="datetime1">
              <a:rPr lang="en-GB" smtClean="0"/>
              <a:t>10/09/2014</a:t>
            </a:fld>
            <a:endParaRPr lang="en-GB"/>
          </a:p>
        </p:txBody>
      </p:sp>
      <p:sp>
        <p:nvSpPr>
          <p:cNvPr id="3" name="Footer Placeholder 2"/>
          <p:cNvSpPr>
            <a:spLocks noGrp="1"/>
          </p:cNvSpPr>
          <p:nvPr>
            <p:ph type="ftr" sz="quarter" idx="11"/>
          </p:nvPr>
        </p:nvSpPr>
        <p:spPr/>
        <p:txBody>
          <a:bodyPr/>
          <a:lstStyle/>
          <a:p>
            <a:r>
              <a:rPr lang="en-US" smtClean="0"/>
              <a:t>ESRC/DfID Poverty Alleviation Conference 9/9/14</a:t>
            </a:r>
            <a:endParaRPr lang="en-GB"/>
          </a:p>
        </p:txBody>
      </p:sp>
      <p:sp>
        <p:nvSpPr>
          <p:cNvPr id="4" name="Slide Number Placeholder 3"/>
          <p:cNvSpPr>
            <a:spLocks noGrp="1"/>
          </p:cNvSpPr>
          <p:nvPr>
            <p:ph type="sldNum" sz="quarter" idx="12"/>
          </p:nvPr>
        </p:nvSpPr>
        <p:spPr/>
        <p:txBody>
          <a:bodyPr/>
          <a:lstStyle/>
          <a:p>
            <a:fld id="{FE1FDC3A-08DD-42A3-B6BB-991EDBD589ED}" type="slidenum">
              <a:rPr lang="en-GB" smtClean="0"/>
              <a:t>‹#›</a:t>
            </a:fld>
            <a:endParaRPr lang="en-GB"/>
          </a:p>
        </p:txBody>
      </p:sp>
    </p:spTree>
    <p:extLst>
      <p:ext uri="{BB962C8B-B14F-4D97-AF65-F5344CB8AC3E}">
        <p14:creationId xmlns:p14="http://schemas.microsoft.com/office/powerpoint/2010/main" val="3255336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0F3833-17B4-4207-9903-93EDB41DBD0F}" type="datetime1">
              <a:rPr lang="en-GB" smtClean="0"/>
              <a:t>10/09/2014</a:t>
            </a:fld>
            <a:endParaRPr lang="en-GB"/>
          </a:p>
        </p:txBody>
      </p:sp>
      <p:sp>
        <p:nvSpPr>
          <p:cNvPr id="6" name="Footer Placeholder 5"/>
          <p:cNvSpPr>
            <a:spLocks noGrp="1"/>
          </p:cNvSpPr>
          <p:nvPr>
            <p:ph type="ftr" sz="quarter" idx="11"/>
          </p:nvPr>
        </p:nvSpPr>
        <p:spPr/>
        <p:txBody>
          <a:bodyPr/>
          <a:lstStyle/>
          <a:p>
            <a:r>
              <a:rPr lang="en-US" smtClean="0"/>
              <a:t>ESRC/DfID Poverty Alleviation Conference 9/9/14</a:t>
            </a:r>
            <a:endParaRPr lang="en-GB"/>
          </a:p>
        </p:txBody>
      </p:sp>
      <p:sp>
        <p:nvSpPr>
          <p:cNvPr id="7" name="Slide Number Placeholder 6"/>
          <p:cNvSpPr>
            <a:spLocks noGrp="1"/>
          </p:cNvSpPr>
          <p:nvPr>
            <p:ph type="sldNum" sz="quarter" idx="12"/>
          </p:nvPr>
        </p:nvSpPr>
        <p:spPr/>
        <p:txBody>
          <a:bodyPr/>
          <a:lstStyle/>
          <a:p>
            <a:fld id="{FE1FDC3A-08DD-42A3-B6BB-991EDBD589ED}" type="slidenum">
              <a:rPr lang="en-GB" smtClean="0"/>
              <a:t>‹#›</a:t>
            </a:fld>
            <a:endParaRPr lang="en-GB"/>
          </a:p>
        </p:txBody>
      </p:sp>
    </p:spTree>
    <p:extLst>
      <p:ext uri="{BB962C8B-B14F-4D97-AF65-F5344CB8AC3E}">
        <p14:creationId xmlns:p14="http://schemas.microsoft.com/office/powerpoint/2010/main" val="2711170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06807E-BFC4-4359-80DE-022A76E7BE25}" type="datetime1">
              <a:rPr lang="en-GB" smtClean="0"/>
              <a:t>10/09/2014</a:t>
            </a:fld>
            <a:endParaRPr lang="en-GB"/>
          </a:p>
        </p:txBody>
      </p:sp>
      <p:sp>
        <p:nvSpPr>
          <p:cNvPr id="6" name="Footer Placeholder 5"/>
          <p:cNvSpPr>
            <a:spLocks noGrp="1"/>
          </p:cNvSpPr>
          <p:nvPr>
            <p:ph type="ftr" sz="quarter" idx="11"/>
          </p:nvPr>
        </p:nvSpPr>
        <p:spPr/>
        <p:txBody>
          <a:bodyPr/>
          <a:lstStyle/>
          <a:p>
            <a:r>
              <a:rPr lang="en-US" smtClean="0"/>
              <a:t>ESRC/DfID Poverty Alleviation Conference 9/9/14</a:t>
            </a:r>
            <a:endParaRPr lang="en-GB"/>
          </a:p>
        </p:txBody>
      </p:sp>
      <p:sp>
        <p:nvSpPr>
          <p:cNvPr id="7" name="Slide Number Placeholder 6"/>
          <p:cNvSpPr>
            <a:spLocks noGrp="1"/>
          </p:cNvSpPr>
          <p:nvPr>
            <p:ph type="sldNum" sz="quarter" idx="12"/>
          </p:nvPr>
        </p:nvSpPr>
        <p:spPr/>
        <p:txBody>
          <a:bodyPr/>
          <a:lstStyle/>
          <a:p>
            <a:fld id="{FE1FDC3A-08DD-42A3-B6BB-991EDBD589ED}" type="slidenum">
              <a:rPr lang="en-GB" smtClean="0"/>
              <a:t>‹#›</a:t>
            </a:fld>
            <a:endParaRPr lang="en-GB"/>
          </a:p>
        </p:txBody>
      </p:sp>
    </p:spTree>
    <p:extLst>
      <p:ext uri="{BB962C8B-B14F-4D97-AF65-F5344CB8AC3E}">
        <p14:creationId xmlns:p14="http://schemas.microsoft.com/office/powerpoint/2010/main" val="7968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D73C17-B95A-43F2-ACF5-B2B424F1C360}" type="datetime1">
              <a:rPr lang="en-GB" smtClean="0"/>
              <a:t>10/09/2014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ESRC/DfID Poverty Alleviation Conference 9/9/14</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1FDC3A-08DD-42A3-B6BB-991EDBD589ED}" type="slidenum">
              <a:rPr lang="en-GB" smtClean="0"/>
              <a:t>‹#›</a:t>
            </a:fld>
            <a:endParaRPr lang="en-GB"/>
          </a:p>
        </p:txBody>
      </p:sp>
    </p:spTree>
    <p:extLst>
      <p:ext uri="{BB962C8B-B14F-4D97-AF65-F5344CB8AC3E}">
        <p14:creationId xmlns:p14="http://schemas.microsoft.com/office/powerpoint/2010/main" val="491204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open.ac.uk/socialsciences/prari/"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872716"/>
            <a:ext cx="7772400" cy="2878155"/>
          </a:xfrm>
        </p:spPr>
        <p:txBody>
          <a:bodyPr>
            <a:normAutofit fontScale="90000"/>
          </a:bodyPr>
          <a:lstStyle/>
          <a:p>
            <a:r>
              <a:rPr lang="en-GB" b="1" dirty="0" smtClean="0">
                <a:ea typeface="Times New Roman"/>
              </a:rPr>
              <a:t/>
            </a:r>
            <a:br>
              <a:rPr lang="en-GB" b="1" dirty="0" smtClean="0">
                <a:ea typeface="Times New Roman"/>
              </a:rPr>
            </a:br>
            <a:r>
              <a:rPr lang="en-GB" b="1" dirty="0">
                <a:ea typeface="Times New Roman"/>
              </a:rPr>
              <a:t/>
            </a:r>
            <a:br>
              <a:rPr lang="en-GB" b="1" dirty="0">
                <a:ea typeface="Times New Roman"/>
              </a:rPr>
            </a:br>
            <a:r>
              <a:rPr lang="en-GB" b="1" dirty="0" smtClean="0">
                <a:ea typeface="Times New Roman"/>
              </a:rPr>
              <a:t/>
            </a:r>
            <a:br>
              <a:rPr lang="en-GB" b="1" dirty="0" smtClean="0">
                <a:ea typeface="Times New Roman"/>
              </a:rPr>
            </a:br>
            <a:r>
              <a:rPr lang="en-GB" b="1" dirty="0" smtClean="0">
                <a:ea typeface="Times New Roman"/>
              </a:rPr>
              <a:t/>
            </a:r>
            <a:br>
              <a:rPr lang="en-GB" b="1" dirty="0" smtClean="0">
                <a:ea typeface="Times New Roman"/>
              </a:rPr>
            </a:br>
            <a:r>
              <a:rPr lang="en-GB" b="1" dirty="0">
                <a:ea typeface="Times New Roman"/>
              </a:rPr>
              <a:t/>
            </a:r>
            <a:br>
              <a:rPr lang="en-GB" b="1" dirty="0">
                <a:ea typeface="Times New Roman"/>
              </a:rPr>
            </a:br>
            <a:r>
              <a:rPr lang="en-GB" sz="4900" b="1" dirty="0" smtClean="0">
                <a:ea typeface="Times New Roman"/>
              </a:rPr>
              <a:t>Participatory </a:t>
            </a:r>
            <a:r>
              <a:rPr lang="en-GB" sz="4900" b="1" dirty="0">
                <a:ea typeface="Times New Roman"/>
              </a:rPr>
              <a:t>Action </a:t>
            </a:r>
            <a:r>
              <a:rPr lang="en-GB" sz="4900" b="1" dirty="0" smtClean="0">
                <a:ea typeface="Times New Roman"/>
              </a:rPr>
              <a:t>Research:</a:t>
            </a:r>
            <a:br>
              <a:rPr lang="en-GB" sz="4900" b="1" dirty="0" smtClean="0">
                <a:ea typeface="Times New Roman"/>
              </a:rPr>
            </a:br>
            <a:r>
              <a:rPr lang="en-GB" sz="4900" b="1" dirty="0" smtClean="0">
                <a:ea typeface="Times New Roman"/>
              </a:rPr>
              <a:t>a methodology for impact? </a:t>
            </a:r>
            <a:br>
              <a:rPr lang="en-GB" sz="4900" b="1" dirty="0" smtClean="0">
                <a:ea typeface="Times New Roman"/>
              </a:rPr>
            </a:br>
            <a:r>
              <a:rPr lang="en-GB" sz="4000" dirty="0" smtClean="0">
                <a:solidFill>
                  <a:prstClr val="black"/>
                </a:solidFill>
              </a:rPr>
              <a:t>Ana </a:t>
            </a:r>
            <a:r>
              <a:rPr lang="en-GB" sz="4000" dirty="0">
                <a:solidFill>
                  <a:prstClr val="black"/>
                </a:solidFill>
              </a:rPr>
              <a:t>B. Amaya and Nicola </a:t>
            </a:r>
            <a:r>
              <a:rPr lang="en-GB" sz="4000" dirty="0" err="1">
                <a:solidFill>
                  <a:prstClr val="black"/>
                </a:solidFill>
              </a:rPr>
              <a:t>Yeates</a:t>
            </a:r>
            <a:r>
              <a:rPr lang="en-GB" b="1" dirty="0" smtClean="0"/>
              <a:t/>
            </a:r>
            <a:br>
              <a:rPr lang="en-GB" b="1" dirty="0" smtClean="0"/>
            </a:br>
            <a:r>
              <a:rPr lang="en-GB" dirty="0" smtClean="0"/>
              <a:t/>
            </a:r>
            <a:br>
              <a:rPr lang="en-GB" dirty="0" smtClean="0"/>
            </a:br>
            <a:r>
              <a:rPr lang="en-GB" dirty="0" smtClean="0">
                <a:effectLst/>
                <a:latin typeface="Times New Roman"/>
                <a:ea typeface="Times New Roman"/>
              </a:rPr>
              <a:t/>
            </a:r>
            <a:br>
              <a:rPr lang="en-GB" dirty="0" smtClean="0">
                <a:effectLst/>
                <a:latin typeface="Times New Roman"/>
                <a:ea typeface="Times New Roman"/>
              </a:rPr>
            </a:br>
            <a:endParaRPr lang="en-GB" dirty="0"/>
          </a:p>
        </p:txBody>
      </p:sp>
      <p:sp>
        <p:nvSpPr>
          <p:cNvPr id="3" name="Subtitle 2"/>
          <p:cNvSpPr>
            <a:spLocks noGrp="1"/>
          </p:cNvSpPr>
          <p:nvPr>
            <p:ph type="subTitle" idx="1"/>
          </p:nvPr>
        </p:nvSpPr>
        <p:spPr>
          <a:xfrm>
            <a:off x="1371600" y="4005064"/>
            <a:ext cx="6400800" cy="1728192"/>
          </a:xfrm>
        </p:spPr>
        <p:txBody>
          <a:bodyPr>
            <a:normAutofit/>
          </a:bodyPr>
          <a:lstStyle/>
          <a:p>
            <a:r>
              <a:rPr lang="en-GB" dirty="0" smtClean="0"/>
              <a:t> </a:t>
            </a:r>
          </a:p>
          <a:p>
            <a:endParaRPr lang="en-GB" sz="2400" u="sng" dirty="0" smtClean="0">
              <a:hlinkClick r:id="rId2"/>
            </a:endParaRPr>
          </a:p>
          <a:p>
            <a:endParaRPr lang="en-GB" sz="2400" u="sng" dirty="0" smtClean="0">
              <a:hlinkClick r:id="rId2"/>
            </a:endParaRPr>
          </a:p>
          <a:p>
            <a:r>
              <a:rPr lang="en-GB" sz="2400" u="sng" dirty="0" smtClean="0">
                <a:hlinkClick r:id="rId2"/>
              </a:rPr>
              <a:t>http</a:t>
            </a:r>
            <a:r>
              <a:rPr lang="en-GB" sz="2400" u="sng" dirty="0">
                <a:hlinkClick r:id="rId2"/>
              </a:rPr>
              <a:t>://www.open.ac.uk/socialsciences/prari/</a:t>
            </a:r>
            <a:r>
              <a:rPr lang="en-GB" sz="2400" dirty="0"/>
              <a:t> </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9592" y="260648"/>
            <a:ext cx="2160240" cy="122413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32040" y="112301"/>
            <a:ext cx="3384376" cy="1372483"/>
          </a:xfrm>
          <a:prstGeom prst="rect">
            <a:avLst/>
          </a:prstGeom>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67744" y="4149489"/>
            <a:ext cx="4752528" cy="10797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FE1FDC3A-08DD-42A3-B6BB-991EDBD589ED}" type="slidenum">
              <a:rPr lang="en-GB" smtClean="0"/>
              <a:t>1</a:t>
            </a:fld>
            <a:endParaRPr lang="en-GB"/>
          </a:p>
        </p:txBody>
      </p:sp>
      <p:sp>
        <p:nvSpPr>
          <p:cNvPr id="7" name="Footer Placeholder 6"/>
          <p:cNvSpPr>
            <a:spLocks noGrp="1"/>
          </p:cNvSpPr>
          <p:nvPr>
            <p:ph type="ftr" sz="quarter" idx="11"/>
          </p:nvPr>
        </p:nvSpPr>
        <p:spPr/>
        <p:txBody>
          <a:bodyPr/>
          <a:lstStyle/>
          <a:p>
            <a:r>
              <a:rPr lang="en-US" smtClean="0"/>
              <a:t>ESRC/DfID Poverty Alleviation Conference 9/9/14</a:t>
            </a:r>
            <a:endParaRPr lang="en-GB"/>
          </a:p>
        </p:txBody>
      </p:sp>
    </p:spTree>
    <p:extLst>
      <p:ext uri="{BB962C8B-B14F-4D97-AF65-F5344CB8AC3E}">
        <p14:creationId xmlns:p14="http://schemas.microsoft.com/office/powerpoint/2010/main" val="3992759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Challenges  </a:t>
            </a:r>
            <a:endParaRPr lang="en-US" b="1" dirty="0"/>
          </a:p>
        </p:txBody>
      </p:sp>
      <p:sp>
        <p:nvSpPr>
          <p:cNvPr id="3" name="Content Placeholder 2"/>
          <p:cNvSpPr>
            <a:spLocks noGrp="1"/>
          </p:cNvSpPr>
          <p:nvPr>
            <p:ph idx="1"/>
          </p:nvPr>
        </p:nvSpPr>
        <p:spPr/>
        <p:txBody>
          <a:bodyPr/>
          <a:lstStyle/>
          <a:p>
            <a:r>
              <a:rPr lang="en-US" sz="2400" dirty="0" smtClean="0"/>
              <a:t>Collaboration is time-intensive, requires trust </a:t>
            </a:r>
          </a:p>
          <a:p>
            <a:r>
              <a:rPr lang="en-US" sz="2400" dirty="0" err="1" smtClean="0"/>
              <a:t>Mobilising</a:t>
            </a:r>
            <a:r>
              <a:rPr lang="en-US" sz="2400" dirty="0" smtClean="0"/>
              <a:t> and sustaining partner participation, trust, and commitment to the process and results of the research </a:t>
            </a:r>
          </a:p>
          <a:p>
            <a:r>
              <a:rPr lang="en-US" sz="2400" dirty="0" smtClean="0"/>
              <a:t>Differences of expectations, opinion, interpretation, institutional agendas, desirable outcomes</a:t>
            </a:r>
          </a:p>
          <a:p>
            <a:r>
              <a:rPr lang="en-US" sz="2400" dirty="0" smtClean="0"/>
              <a:t>Power imbalances </a:t>
            </a:r>
          </a:p>
          <a:p>
            <a:r>
              <a:rPr lang="en-US" sz="2400" dirty="0" smtClean="0"/>
              <a:t>Toolkits need to be implementable and endure over time; context-specificity vs </a:t>
            </a:r>
            <a:r>
              <a:rPr lang="en-US" sz="2400" dirty="0" err="1" smtClean="0"/>
              <a:t>generalisability</a:t>
            </a:r>
            <a:r>
              <a:rPr lang="en-US" sz="2400" dirty="0" smtClean="0"/>
              <a:t> </a:t>
            </a:r>
          </a:p>
          <a:p>
            <a:r>
              <a:rPr lang="en-US" sz="2400" dirty="0" smtClean="0"/>
              <a:t>Impact tends to be seen in the long-term (whereas short project lifespan)</a:t>
            </a:r>
          </a:p>
          <a:p>
            <a:endParaRPr lang="en-US" dirty="0"/>
          </a:p>
        </p:txBody>
      </p:sp>
      <p:sp>
        <p:nvSpPr>
          <p:cNvPr id="4" name="Slide Number Placeholder 3"/>
          <p:cNvSpPr>
            <a:spLocks noGrp="1"/>
          </p:cNvSpPr>
          <p:nvPr>
            <p:ph type="sldNum" sz="quarter" idx="12"/>
          </p:nvPr>
        </p:nvSpPr>
        <p:spPr/>
        <p:txBody>
          <a:bodyPr/>
          <a:lstStyle/>
          <a:p>
            <a:fld id="{FE1FDC3A-08DD-42A3-B6BB-991EDBD589ED}" type="slidenum">
              <a:rPr lang="en-GB" smtClean="0"/>
              <a:t>10</a:t>
            </a:fld>
            <a:endParaRPr lang="en-GB"/>
          </a:p>
        </p:txBody>
      </p:sp>
      <p:sp>
        <p:nvSpPr>
          <p:cNvPr id="5" name="Footer Placeholder 4"/>
          <p:cNvSpPr>
            <a:spLocks noGrp="1"/>
          </p:cNvSpPr>
          <p:nvPr>
            <p:ph type="ftr" sz="quarter" idx="11"/>
          </p:nvPr>
        </p:nvSpPr>
        <p:spPr/>
        <p:txBody>
          <a:bodyPr/>
          <a:lstStyle/>
          <a:p>
            <a:r>
              <a:rPr lang="en-US" smtClean="0"/>
              <a:t>ESRC/DfID Poverty Alleviation Conference 9/9/14</a:t>
            </a:r>
            <a:endParaRPr lang="en-GB"/>
          </a:p>
        </p:txBody>
      </p:sp>
    </p:spTree>
    <p:extLst>
      <p:ext uri="{BB962C8B-B14F-4D97-AF65-F5344CB8AC3E}">
        <p14:creationId xmlns:p14="http://schemas.microsoft.com/office/powerpoint/2010/main" val="26265255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Conclusions      </a:t>
            </a:r>
            <a:endParaRPr lang="en-US" sz="3600" dirty="0"/>
          </a:p>
        </p:txBody>
      </p:sp>
      <p:sp>
        <p:nvSpPr>
          <p:cNvPr id="3" name="Content Placeholder 2"/>
          <p:cNvSpPr>
            <a:spLocks noGrp="1"/>
          </p:cNvSpPr>
          <p:nvPr>
            <p:ph idx="1"/>
          </p:nvPr>
        </p:nvSpPr>
        <p:spPr/>
        <p:txBody>
          <a:bodyPr>
            <a:normAutofit/>
          </a:bodyPr>
          <a:lstStyle/>
          <a:p>
            <a:r>
              <a:rPr lang="en-US" sz="2800" dirty="0" smtClean="0"/>
              <a:t>PAR methods have tangible relevance for uptake and impact agendas </a:t>
            </a:r>
          </a:p>
          <a:p>
            <a:r>
              <a:rPr lang="en-US" sz="2800" dirty="0"/>
              <a:t>The research ‘problem’ of creating and sustaining a participatory community supportive of research objectives </a:t>
            </a:r>
            <a:r>
              <a:rPr lang="en-US" sz="2800" dirty="0" smtClean="0"/>
              <a:t>takes a distinctive turn in an </a:t>
            </a:r>
            <a:r>
              <a:rPr lang="en-US" sz="2800"/>
              <a:t>impact </a:t>
            </a:r>
            <a:r>
              <a:rPr lang="en-US" sz="2800" smtClean="0"/>
              <a:t>context</a:t>
            </a:r>
            <a:endParaRPr lang="en-US" sz="2800" dirty="0"/>
          </a:p>
          <a:p>
            <a:r>
              <a:rPr lang="en-US" sz="2800" dirty="0" smtClean="0"/>
              <a:t>Different modes of PAR bring different benefits and challenges</a:t>
            </a:r>
          </a:p>
          <a:p>
            <a:r>
              <a:rPr lang="en-US" sz="2800" dirty="0" smtClean="0"/>
              <a:t>Importance of impact planning and flexibility</a:t>
            </a:r>
          </a:p>
          <a:p>
            <a:endParaRPr lang="en-US" dirty="0" smtClean="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9952" y="404665"/>
            <a:ext cx="4176464"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FE1FDC3A-08DD-42A3-B6BB-991EDBD589ED}" type="slidenum">
              <a:rPr lang="en-GB" smtClean="0"/>
              <a:t>11</a:t>
            </a:fld>
            <a:endParaRPr lang="en-GB"/>
          </a:p>
        </p:txBody>
      </p:sp>
      <p:sp>
        <p:nvSpPr>
          <p:cNvPr id="6" name="Footer Placeholder 5"/>
          <p:cNvSpPr>
            <a:spLocks noGrp="1"/>
          </p:cNvSpPr>
          <p:nvPr>
            <p:ph type="ftr" sz="quarter" idx="11"/>
          </p:nvPr>
        </p:nvSpPr>
        <p:spPr/>
        <p:txBody>
          <a:bodyPr/>
          <a:lstStyle/>
          <a:p>
            <a:r>
              <a:rPr lang="en-US" smtClean="0"/>
              <a:t>ESRC/DfID Poverty Alleviation Conference 9/9/14</a:t>
            </a:r>
            <a:endParaRPr lang="en-GB"/>
          </a:p>
        </p:txBody>
      </p:sp>
    </p:spTree>
    <p:extLst>
      <p:ext uri="{BB962C8B-B14F-4D97-AF65-F5344CB8AC3E}">
        <p14:creationId xmlns:p14="http://schemas.microsoft.com/office/powerpoint/2010/main" val="2430699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98178"/>
          </a:xfrm>
        </p:spPr>
        <p:txBody>
          <a:bodyPr/>
          <a:lstStyle/>
          <a:p>
            <a:pPr marL="571500" indent="-571500" algn="l">
              <a:buFont typeface="Courier New" panose="02070309020205020404" pitchFamily="49" charset="0"/>
              <a:buChar char="o"/>
            </a:pP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smtClean="0"/>
              <a:t/>
            </a:r>
            <a:br>
              <a:rPr lang="en-GB" b="1" dirty="0" smtClean="0"/>
            </a:br>
            <a:r>
              <a:rPr lang="en-GB" b="1" dirty="0" smtClean="0"/>
              <a:t/>
            </a:r>
            <a:br>
              <a:rPr lang="en-GB" b="1" dirty="0" smtClean="0"/>
            </a:br>
            <a:r>
              <a:rPr lang="en-GB" sz="4000" b="1" dirty="0" smtClean="0"/>
              <a:t>P</a:t>
            </a:r>
            <a:r>
              <a:rPr lang="en-GB" sz="4000" dirty="0" smtClean="0"/>
              <a:t>overty </a:t>
            </a:r>
            <a:r>
              <a:rPr lang="en-GB" sz="4000" b="1" dirty="0"/>
              <a:t>R</a:t>
            </a:r>
            <a:r>
              <a:rPr lang="en-GB" sz="4000" dirty="0"/>
              <a:t>eduction </a:t>
            </a:r>
            <a:r>
              <a:rPr lang="en-GB" sz="4000" b="1" dirty="0"/>
              <a:t>a</a:t>
            </a:r>
            <a:r>
              <a:rPr lang="en-GB" sz="4000" dirty="0"/>
              <a:t>nd </a:t>
            </a:r>
            <a:r>
              <a:rPr lang="en-GB" sz="4000" b="1" dirty="0"/>
              <a:t>R</a:t>
            </a:r>
            <a:r>
              <a:rPr lang="en-GB" sz="4000" dirty="0"/>
              <a:t>egional </a:t>
            </a:r>
            <a:r>
              <a:rPr lang="en-GB" sz="4000" b="1" dirty="0"/>
              <a:t>I</a:t>
            </a:r>
            <a:r>
              <a:rPr lang="en-GB" sz="4000" dirty="0"/>
              <a:t>ntegration (PRARI)</a:t>
            </a:r>
            <a:r>
              <a:rPr lang="en-GB" b="1" dirty="0" smtClean="0"/>
              <a:t/>
            </a:r>
            <a:br>
              <a:rPr lang="en-GB" b="1" dirty="0" smtClean="0"/>
            </a:br>
            <a:r>
              <a:rPr lang="en-GB" dirty="0" smtClean="0"/>
              <a:t>- </a:t>
            </a:r>
            <a:r>
              <a:rPr lang="en-US" sz="2800" dirty="0" smtClean="0">
                <a:solidFill>
                  <a:prstClr val="black"/>
                </a:solidFill>
              </a:rPr>
              <a:t>What </a:t>
            </a:r>
            <a:r>
              <a:rPr lang="en-US" sz="2800" dirty="0">
                <a:solidFill>
                  <a:prstClr val="black"/>
                </a:solidFill>
              </a:rPr>
              <a:t>regional institutional practices and methods of regional policy formation are conducive to the emergence of embedded pro-poor health strategies, and what can national, regional and international actors do to promote </a:t>
            </a:r>
            <a:r>
              <a:rPr lang="en-US" sz="2800" dirty="0" smtClean="0">
                <a:solidFill>
                  <a:prstClr val="black"/>
                </a:solidFill>
              </a:rPr>
              <a:t>these?</a:t>
            </a:r>
            <a:r>
              <a:rPr lang="en-US" sz="2800" dirty="0">
                <a:solidFill>
                  <a:prstClr val="black"/>
                </a:solidFill>
              </a:rPr>
              <a:t/>
            </a:r>
            <a:br>
              <a:rPr lang="en-US" sz="2800" dirty="0">
                <a:solidFill>
                  <a:prstClr val="black"/>
                </a:solidFill>
              </a:rPr>
            </a:br>
            <a:r>
              <a:rPr lang="en-US" sz="2800" dirty="0" smtClean="0">
                <a:solidFill>
                  <a:prstClr val="black"/>
                </a:solidFill>
              </a:rPr>
              <a:t>- Comparison of UNASUR </a:t>
            </a:r>
            <a:r>
              <a:rPr lang="en-US" sz="2800" dirty="0">
                <a:solidFill>
                  <a:prstClr val="black"/>
                </a:solidFill>
              </a:rPr>
              <a:t>and </a:t>
            </a:r>
            <a:r>
              <a:rPr lang="en-US" sz="2800" dirty="0" smtClean="0">
                <a:solidFill>
                  <a:prstClr val="black"/>
                </a:solidFill>
              </a:rPr>
              <a:t>SADC </a:t>
            </a:r>
            <a:r>
              <a:rPr lang="en-US" sz="2800" dirty="0">
                <a:solidFill>
                  <a:prstClr val="black"/>
                </a:solidFill>
              </a:rPr>
              <a:t/>
            </a:r>
            <a:br>
              <a:rPr lang="en-US" sz="2800" dirty="0">
                <a:solidFill>
                  <a:prstClr val="black"/>
                </a:solidFill>
              </a:rPr>
            </a:br>
            <a:r>
              <a:rPr lang="en-US" sz="2800" dirty="0" smtClean="0">
                <a:solidFill>
                  <a:prstClr val="black"/>
                </a:solidFill>
              </a:rPr>
              <a:t>- Development </a:t>
            </a:r>
            <a:r>
              <a:rPr lang="en-US" sz="2800" dirty="0">
                <a:solidFill>
                  <a:prstClr val="black"/>
                </a:solidFill>
              </a:rPr>
              <a:t>of a </a:t>
            </a:r>
            <a:r>
              <a:rPr lang="en-US" sz="2800" dirty="0" smtClean="0">
                <a:solidFill>
                  <a:prstClr val="black"/>
                </a:solidFill>
              </a:rPr>
              <a:t>‘toolkit’ </a:t>
            </a:r>
            <a:r>
              <a:rPr lang="en-US" sz="2800" dirty="0">
                <a:solidFill>
                  <a:prstClr val="black"/>
                </a:solidFill>
              </a:rPr>
              <a:t>of </a:t>
            </a:r>
            <a:r>
              <a:rPr lang="en-GB" sz="2800" dirty="0">
                <a:solidFill>
                  <a:prstClr val="black"/>
                </a:solidFill>
              </a:rPr>
              <a:t>input, process, output and outcome indicators that capture regional policy change and pro-poor regional health policy success </a:t>
            </a:r>
            <a:r>
              <a:rPr lang="en-GB" sz="2800" dirty="0" smtClean="0">
                <a:solidFill>
                  <a:prstClr val="black"/>
                </a:solidFill>
              </a:rPr>
              <a:t> </a:t>
            </a:r>
            <a:r>
              <a:rPr lang="en-GB" sz="2800" dirty="0">
                <a:solidFill>
                  <a:prstClr val="black"/>
                </a:solidFill>
              </a:rPr>
              <a:t/>
            </a:r>
            <a:br>
              <a:rPr lang="en-GB" sz="2800" dirty="0">
                <a:solidFill>
                  <a:prstClr val="black"/>
                </a:solidFill>
              </a:rPr>
            </a:br>
            <a:r>
              <a:rPr lang="en-GB" sz="2800" dirty="0">
                <a:solidFill>
                  <a:prstClr val="black"/>
                </a:solidFill>
              </a:rPr>
              <a:t/>
            </a:r>
            <a:br>
              <a:rPr lang="en-GB" sz="2800" dirty="0">
                <a:solidFill>
                  <a:prstClr val="black"/>
                </a:solidFill>
              </a:rPr>
            </a:br>
            <a:endParaRPr lang="en-GB" sz="2800" dirty="0"/>
          </a:p>
        </p:txBody>
      </p:sp>
      <p:sp>
        <p:nvSpPr>
          <p:cNvPr id="3" name="Slide Number Placeholder 2"/>
          <p:cNvSpPr>
            <a:spLocks noGrp="1"/>
          </p:cNvSpPr>
          <p:nvPr>
            <p:ph type="sldNum" sz="quarter" idx="12"/>
          </p:nvPr>
        </p:nvSpPr>
        <p:spPr/>
        <p:txBody>
          <a:bodyPr/>
          <a:lstStyle/>
          <a:p>
            <a:fld id="{FE1FDC3A-08DD-42A3-B6BB-991EDBD589ED}" type="slidenum">
              <a:rPr lang="en-GB" smtClean="0"/>
              <a:t>2</a:t>
            </a:fld>
            <a:endParaRPr lang="en-GB"/>
          </a:p>
        </p:txBody>
      </p:sp>
      <p:sp>
        <p:nvSpPr>
          <p:cNvPr id="4" name="Footer Placeholder 3"/>
          <p:cNvSpPr>
            <a:spLocks noGrp="1"/>
          </p:cNvSpPr>
          <p:nvPr>
            <p:ph type="ftr" sz="quarter" idx="11"/>
          </p:nvPr>
        </p:nvSpPr>
        <p:spPr/>
        <p:txBody>
          <a:bodyPr/>
          <a:lstStyle/>
          <a:p>
            <a:r>
              <a:rPr lang="en-US" smtClean="0"/>
              <a:t>ESRC/DfID Poverty Alleviation Conference 9/9/14</a:t>
            </a:r>
            <a:endParaRPr lang="en-GB"/>
          </a:p>
        </p:txBody>
      </p:sp>
    </p:spTree>
    <p:extLst>
      <p:ext uri="{BB962C8B-B14F-4D97-AF65-F5344CB8AC3E}">
        <p14:creationId xmlns:p14="http://schemas.microsoft.com/office/powerpoint/2010/main" val="13437552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PAR? </a:t>
            </a:r>
            <a:endParaRPr lang="en-GB" dirty="0"/>
          </a:p>
        </p:txBody>
      </p:sp>
      <p:sp>
        <p:nvSpPr>
          <p:cNvPr id="3" name="Content Placeholder 2"/>
          <p:cNvSpPr>
            <a:spLocks noGrp="1"/>
          </p:cNvSpPr>
          <p:nvPr>
            <p:ph idx="1"/>
          </p:nvPr>
        </p:nvSpPr>
        <p:spPr>
          <a:xfrm>
            <a:off x="457200" y="1196752"/>
            <a:ext cx="8229600" cy="4929411"/>
          </a:xfrm>
        </p:spPr>
        <p:txBody>
          <a:bodyPr/>
          <a:lstStyle/>
          <a:p>
            <a:pPr marL="0" indent="0">
              <a:buNone/>
            </a:pPr>
            <a:r>
              <a:rPr lang="en-GB" sz="2400" dirty="0"/>
              <a:t>“PAR is a reflective and collaborative process of problem-solving. It </a:t>
            </a:r>
            <a:r>
              <a:rPr lang="en-GB" sz="2400" dirty="0" smtClean="0"/>
              <a:t>generally </a:t>
            </a:r>
            <a:r>
              <a:rPr lang="en-GB" sz="2400" dirty="0"/>
              <a:t>applies within social learning contexts, where multiple actors collectively define the problem and objectives, and work towards solutions. Iterative cycles of action and reflection make change processes more robust by ensuring that learning and sharing take place, that actions are adjusted to align with objectives, and that the actors themselves learn and adapt” </a:t>
            </a:r>
            <a:r>
              <a:rPr lang="en-GB" sz="2400" dirty="0" smtClean="0"/>
              <a:t>(</a:t>
            </a:r>
            <a:r>
              <a:rPr lang="en-GB" sz="2400" i="1" dirty="0" smtClean="0"/>
              <a:t>New </a:t>
            </a:r>
            <a:r>
              <a:rPr lang="en-GB" sz="2400" i="1" dirty="0"/>
              <a:t>pathways to </a:t>
            </a:r>
            <a:r>
              <a:rPr lang="en-GB" sz="2400" i="1" dirty="0" smtClean="0"/>
              <a:t>resilience</a:t>
            </a:r>
            <a:r>
              <a:rPr lang="en-GB" sz="2400" dirty="0" smtClean="0"/>
              <a:t> IDRC/CRDI/</a:t>
            </a:r>
            <a:r>
              <a:rPr lang="en-GB" sz="2400" dirty="0" err="1" smtClean="0"/>
              <a:t>DfID</a:t>
            </a:r>
            <a:r>
              <a:rPr lang="en-GB" sz="2400" dirty="0"/>
              <a:t>).</a:t>
            </a:r>
            <a:r>
              <a:rPr lang="en-GB" dirty="0"/>
              <a:t> </a:t>
            </a:r>
          </a:p>
          <a:p>
            <a:r>
              <a:rPr lang="en-GB" sz="2400" dirty="0" smtClean="0">
                <a:ea typeface="Times New Roman"/>
                <a:cs typeface="Times New Roman"/>
              </a:rPr>
              <a:t>PAR is an </a:t>
            </a:r>
            <a:r>
              <a:rPr lang="en-GB" sz="2400" i="1" dirty="0" smtClean="0">
                <a:ea typeface="Times New Roman"/>
                <a:cs typeface="Times New Roman"/>
              </a:rPr>
              <a:t>orientation</a:t>
            </a:r>
            <a:r>
              <a:rPr lang="en-GB" sz="2400" dirty="0" smtClean="0">
                <a:ea typeface="Times New Roman"/>
                <a:cs typeface="Times New Roman"/>
              </a:rPr>
              <a:t>, not a method. What distinguishes it from conventional research is:  </a:t>
            </a:r>
          </a:p>
          <a:p>
            <a:pPr lvl="1"/>
            <a:r>
              <a:rPr lang="en-GB" sz="2000" dirty="0" smtClean="0">
                <a:ea typeface="Times New Roman"/>
                <a:cs typeface="Times New Roman"/>
              </a:rPr>
              <a:t>the </a:t>
            </a:r>
            <a:r>
              <a:rPr lang="en-GB" sz="2000" i="1" dirty="0">
                <a:ea typeface="Times New Roman"/>
                <a:cs typeface="Times New Roman"/>
              </a:rPr>
              <a:t>methodological contexts </a:t>
            </a:r>
            <a:r>
              <a:rPr lang="en-GB" sz="2000" dirty="0">
                <a:ea typeface="Times New Roman"/>
                <a:cs typeface="Times New Roman"/>
              </a:rPr>
              <a:t>of the application of </a:t>
            </a:r>
            <a:r>
              <a:rPr lang="en-GB" sz="2000" dirty="0" smtClean="0">
                <a:ea typeface="Times New Roman"/>
                <a:cs typeface="Times New Roman"/>
              </a:rPr>
              <a:t>methods and</a:t>
            </a:r>
          </a:p>
          <a:p>
            <a:pPr lvl="1"/>
            <a:r>
              <a:rPr lang="en-GB" sz="2000" dirty="0" smtClean="0">
                <a:cs typeface="Times New Roman"/>
              </a:rPr>
              <a:t>the location of </a:t>
            </a:r>
            <a:r>
              <a:rPr lang="en-GB" sz="2000" i="1" dirty="0" smtClean="0">
                <a:cs typeface="Times New Roman"/>
              </a:rPr>
              <a:t>power</a:t>
            </a:r>
            <a:r>
              <a:rPr lang="en-GB" sz="2000" dirty="0" smtClean="0">
                <a:cs typeface="Times New Roman"/>
              </a:rPr>
              <a:t> in the stages of the research </a:t>
            </a:r>
            <a:r>
              <a:rPr lang="en-GB" sz="2000" dirty="0" smtClean="0">
                <a:cs typeface="Times New Roman"/>
              </a:rPr>
              <a:t>process </a:t>
            </a:r>
            <a:endParaRPr lang="en-GB" sz="2000" dirty="0"/>
          </a:p>
          <a:p>
            <a:pPr marL="457200" lvl="1" indent="0">
              <a:buNone/>
            </a:pPr>
            <a:r>
              <a:rPr lang="en-GB" sz="2000" dirty="0" smtClean="0">
                <a:cs typeface="Times New Roman"/>
              </a:rPr>
              <a:t>(Cornwall and </a:t>
            </a:r>
            <a:r>
              <a:rPr lang="en-GB" sz="2000" dirty="0" err="1" smtClean="0">
                <a:cs typeface="Times New Roman"/>
              </a:rPr>
              <a:t>Jewkes</a:t>
            </a:r>
            <a:r>
              <a:rPr lang="en-GB" sz="2000" dirty="0" smtClean="0">
                <a:cs typeface="Times New Roman"/>
              </a:rPr>
              <a:t> 1995)</a:t>
            </a:r>
          </a:p>
        </p:txBody>
      </p:sp>
      <p:sp>
        <p:nvSpPr>
          <p:cNvPr id="4" name="Slide Number Placeholder 3"/>
          <p:cNvSpPr>
            <a:spLocks noGrp="1"/>
          </p:cNvSpPr>
          <p:nvPr>
            <p:ph type="sldNum" sz="quarter" idx="12"/>
          </p:nvPr>
        </p:nvSpPr>
        <p:spPr/>
        <p:txBody>
          <a:bodyPr/>
          <a:lstStyle/>
          <a:p>
            <a:fld id="{FE1FDC3A-08DD-42A3-B6BB-991EDBD589ED}" type="slidenum">
              <a:rPr lang="en-GB" smtClean="0"/>
              <a:t>3</a:t>
            </a:fld>
            <a:endParaRPr lang="en-GB"/>
          </a:p>
        </p:txBody>
      </p:sp>
      <p:sp>
        <p:nvSpPr>
          <p:cNvPr id="5" name="Footer Placeholder 4"/>
          <p:cNvSpPr>
            <a:spLocks noGrp="1"/>
          </p:cNvSpPr>
          <p:nvPr>
            <p:ph type="ftr" sz="quarter" idx="11"/>
          </p:nvPr>
        </p:nvSpPr>
        <p:spPr/>
        <p:txBody>
          <a:bodyPr/>
          <a:lstStyle/>
          <a:p>
            <a:r>
              <a:rPr lang="en-US" smtClean="0"/>
              <a:t>ESRC/DfID Poverty Alleviation Conference 9/9/14</a:t>
            </a:r>
            <a:endParaRPr lang="en-GB"/>
          </a:p>
        </p:txBody>
      </p:sp>
    </p:spTree>
    <p:extLst>
      <p:ext uri="{BB962C8B-B14F-4D97-AF65-F5344CB8AC3E}">
        <p14:creationId xmlns:p14="http://schemas.microsoft.com/office/powerpoint/2010/main" val="4795899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85784947"/>
              </p:ext>
            </p:extLst>
          </p:nvPr>
        </p:nvGraphicFramePr>
        <p:xfrm>
          <a:off x="611561" y="1124744"/>
          <a:ext cx="7920879" cy="5181600"/>
        </p:xfrm>
        <a:graphic>
          <a:graphicData uri="http://schemas.openxmlformats.org/drawingml/2006/table">
            <a:tbl>
              <a:tblPr firstRow="1" firstCol="1" bandRow="1">
                <a:tableStyleId>{5C22544A-7EE6-4342-B048-85BDC9FD1C3A}</a:tableStyleId>
              </a:tblPr>
              <a:tblGrid>
                <a:gridCol w="2736304"/>
                <a:gridCol w="2160239"/>
                <a:gridCol w="3024336"/>
              </a:tblGrid>
              <a:tr h="393575">
                <a:tc>
                  <a:txBody>
                    <a:bodyPr/>
                    <a:lstStyle/>
                    <a:p>
                      <a:pPr>
                        <a:spcAft>
                          <a:spcPts val="0"/>
                        </a:spcAft>
                      </a:pPr>
                      <a:r>
                        <a:rPr lang="en-GB" sz="1200" dirty="0">
                          <a:effectLst/>
                        </a:rPr>
                        <a:t> </a:t>
                      </a:r>
                      <a:endParaRPr lang="en-GB" sz="1200" dirty="0">
                        <a:effectLst/>
                        <a:latin typeface="Times New Roman"/>
                        <a:ea typeface="Times New Roman"/>
                      </a:endParaRPr>
                    </a:p>
                  </a:txBody>
                  <a:tcPr marL="68580" marR="68580" marT="0" marB="0"/>
                </a:tc>
                <a:tc>
                  <a:txBody>
                    <a:bodyPr/>
                    <a:lstStyle/>
                    <a:p>
                      <a:pPr>
                        <a:spcAft>
                          <a:spcPts val="0"/>
                        </a:spcAft>
                      </a:pPr>
                      <a:r>
                        <a:rPr lang="en-GB" sz="2000">
                          <a:effectLst/>
                        </a:rPr>
                        <a:t>Participatory research</a:t>
                      </a:r>
                      <a:endParaRPr lang="en-GB" sz="2000">
                        <a:effectLst/>
                        <a:latin typeface="Times New Roman"/>
                        <a:ea typeface="Times New Roman"/>
                      </a:endParaRPr>
                    </a:p>
                  </a:txBody>
                  <a:tcPr marL="68580" marR="68580" marT="0" marB="0"/>
                </a:tc>
                <a:tc>
                  <a:txBody>
                    <a:bodyPr/>
                    <a:lstStyle/>
                    <a:p>
                      <a:pPr>
                        <a:spcAft>
                          <a:spcPts val="0"/>
                        </a:spcAft>
                      </a:pPr>
                      <a:r>
                        <a:rPr lang="en-GB" sz="2000" dirty="0">
                          <a:effectLst/>
                        </a:rPr>
                        <a:t>Conventional research</a:t>
                      </a:r>
                      <a:endParaRPr lang="en-GB" sz="2000" dirty="0">
                        <a:effectLst/>
                        <a:latin typeface="Times New Roman"/>
                        <a:ea typeface="Times New Roman"/>
                      </a:endParaRPr>
                    </a:p>
                  </a:txBody>
                  <a:tcPr marL="68580" marR="68580" marT="0" marB="0"/>
                </a:tc>
              </a:tr>
              <a:tr h="0">
                <a:tc>
                  <a:txBody>
                    <a:bodyPr/>
                    <a:lstStyle/>
                    <a:p>
                      <a:pPr>
                        <a:spcAft>
                          <a:spcPts val="0"/>
                        </a:spcAft>
                      </a:pPr>
                      <a:r>
                        <a:rPr lang="en-GB" sz="2000" dirty="0">
                          <a:effectLst/>
                        </a:rPr>
                        <a:t>What is the research for?</a:t>
                      </a:r>
                    </a:p>
                    <a:p>
                      <a:pPr>
                        <a:spcAft>
                          <a:spcPts val="0"/>
                        </a:spcAft>
                      </a:pPr>
                      <a:r>
                        <a:rPr lang="en-GB" sz="2000" dirty="0">
                          <a:effectLst/>
                        </a:rPr>
                        <a:t> </a:t>
                      </a:r>
                    </a:p>
                    <a:p>
                      <a:pPr>
                        <a:spcAft>
                          <a:spcPts val="0"/>
                        </a:spcAft>
                      </a:pPr>
                      <a:r>
                        <a:rPr lang="en-GB" sz="2000" dirty="0">
                          <a:effectLst/>
                        </a:rPr>
                        <a:t>Who is the research for? </a:t>
                      </a:r>
                    </a:p>
                    <a:p>
                      <a:pPr>
                        <a:spcAft>
                          <a:spcPts val="0"/>
                        </a:spcAft>
                      </a:pPr>
                      <a:r>
                        <a:rPr lang="en-GB" sz="2000" dirty="0">
                          <a:effectLst/>
                        </a:rPr>
                        <a:t> </a:t>
                      </a:r>
                    </a:p>
                    <a:p>
                      <a:pPr>
                        <a:spcAft>
                          <a:spcPts val="0"/>
                        </a:spcAft>
                      </a:pPr>
                      <a:r>
                        <a:rPr lang="en-GB" sz="2000" dirty="0">
                          <a:effectLst/>
                        </a:rPr>
                        <a:t>Whose knowledge counts?</a:t>
                      </a:r>
                    </a:p>
                    <a:p>
                      <a:pPr>
                        <a:spcAft>
                          <a:spcPts val="0"/>
                        </a:spcAft>
                      </a:pPr>
                      <a:r>
                        <a:rPr lang="en-GB" sz="2000" dirty="0">
                          <a:effectLst/>
                        </a:rPr>
                        <a:t> </a:t>
                      </a:r>
                    </a:p>
                    <a:p>
                      <a:pPr>
                        <a:spcAft>
                          <a:spcPts val="0"/>
                        </a:spcAft>
                      </a:pPr>
                      <a:r>
                        <a:rPr lang="en-GB" sz="2000" dirty="0">
                          <a:effectLst/>
                        </a:rPr>
                        <a:t>Topic choice influenced by?</a:t>
                      </a:r>
                    </a:p>
                    <a:p>
                      <a:pPr>
                        <a:spcAft>
                          <a:spcPts val="0"/>
                        </a:spcAft>
                      </a:pPr>
                      <a:r>
                        <a:rPr lang="en-GB" sz="2000" dirty="0">
                          <a:effectLst/>
                        </a:rPr>
                        <a:t> </a:t>
                      </a:r>
                    </a:p>
                    <a:p>
                      <a:pPr>
                        <a:spcAft>
                          <a:spcPts val="0"/>
                        </a:spcAft>
                      </a:pPr>
                      <a:r>
                        <a:rPr lang="en-GB" sz="2000" dirty="0" smtClean="0">
                          <a:effectLst/>
                        </a:rPr>
                        <a:t>Role </a:t>
                      </a:r>
                      <a:r>
                        <a:rPr lang="en-GB" sz="2000" dirty="0">
                          <a:effectLst/>
                        </a:rPr>
                        <a:t>of researcher</a:t>
                      </a:r>
                      <a:endParaRPr lang="en-GB" sz="2000" dirty="0">
                        <a:effectLst/>
                        <a:latin typeface="Times New Roman"/>
                        <a:ea typeface="Times New Roman"/>
                      </a:endParaRPr>
                    </a:p>
                  </a:txBody>
                  <a:tcPr marL="68580" marR="68580" marT="0" marB="0"/>
                </a:tc>
                <a:tc>
                  <a:txBody>
                    <a:bodyPr/>
                    <a:lstStyle/>
                    <a:p>
                      <a:pPr>
                        <a:spcAft>
                          <a:spcPts val="0"/>
                        </a:spcAft>
                      </a:pPr>
                      <a:r>
                        <a:rPr lang="en-GB" sz="2000" dirty="0" smtClean="0">
                          <a:effectLst/>
                        </a:rPr>
                        <a:t>Action.</a:t>
                      </a:r>
                      <a:endParaRPr lang="en-GB" sz="2000" dirty="0">
                        <a:effectLst/>
                      </a:endParaRPr>
                    </a:p>
                    <a:p>
                      <a:pPr>
                        <a:spcAft>
                          <a:spcPts val="0"/>
                        </a:spcAft>
                      </a:pPr>
                      <a:r>
                        <a:rPr lang="en-GB" sz="2000" dirty="0">
                          <a:effectLst/>
                        </a:rPr>
                        <a:t> </a:t>
                      </a:r>
                    </a:p>
                    <a:p>
                      <a:pPr>
                        <a:spcAft>
                          <a:spcPts val="0"/>
                        </a:spcAft>
                      </a:pPr>
                      <a:endParaRPr lang="en-GB" sz="2000" dirty="0" smtClean="0">
                        <a:effectLst/>
                      </a:endParaRPr>
                    </a:p>
                    <a:p>
                      <a:pPr>
                        <a:spcAft>
                          <a:spcPts val="0"/>
                        </a:spcAft>
                      </a:pPr>
                      <a:r>
                        <a:rPr lang="en-GB" sz="2000" dirty="0" smtClean="0">
                          <a:effectLst/>
                        </a:rPr>
                        <a:t>Local people.</a:t>
                      </a:r>
                      <a:endParaRPr lang="en-GB" sz="2000" dirty="0">
                        <a:effectLst/>
                      </a:endParaRPr>
                    </a:p>
                    <a:p>
                      <a:pPr>
                        <a:spcAft>
                          <a:spcPts val="0"/>
                        </a:spcAft>
                      </a:pPr>
                      <a:r>
                        <a:rPr lang="en-GB" sz="2000" dirty="0">
                          <a:effectLst/>
                        </a:rPr>
                        <a:t> </a:t>
                      </a:r>
                    </a:p>
                    <a:p>
                      <a:pPr>
                        <a:spcAft>
                          <a:spcPts val="0"/>
                        </a:spcAft>
                      </a:pPr>
                      <a:r>
                        <a:rPr lang="en-GB" sz="2000" dirty="0" smtClean="0">
                          <a:effectLst/>
                        </a:rPr>
                        <a:t>Local people’s.</a:t>
                      </a:r>
                      <a:endParaRPr lang="en-GB" sz="2000" dirty="0">
                        <a:effectLst/>
                      </a:endParaRPr>
                    </a:p>
                    <a:p>
                      <a:pPr>
                        <a:spcAft>
                          <a:spcPts val="0"/>
                        </a:spcAft>
                      </a:pPr>
                      <a:r>
                        <a:rPr lang="en-GB" sz="2000" dirty="0">
                          <a:effectLst/>
                        </a:rPr>
                        <a:t> </a:t>
                      </a:r>
                    </a:p>
                    <a:p>
                      <a:pPr>
                        <a:spcAft>
                          <a:spcPts val="0"/>
                        </a:spcAft>
                      </a:pPr>
                      <a:endParaRPr lang="en-GB" sz="2000" dirty="0" smtClean="0">
                        <a:effectLst/>
                      </a:endParaRPr>
                    </a:p>
                    <a:p>
                      <a:pPr>
                        <a:spcAft>
                          <a:spcPts val="0"/>
                        </a:spcAft>
                      </a:pPr>
                      <a:r>
                        <a:rPr lang="en-GB" sz="2000" dirty="0" smtClean="0">
                          <a:effectLst/>
                        </a:rPr>
                        <a:t>Local priorities.</a:t>
                      </a:r>
                      <a:endParaRPr lang="en-GB" sz="2000" dirty="0">
                        <a:effectLst/>
                      </a:endParaRPr>
                    </a:p>
                    <a:p>
                      <a:pPr>
                        <a:spcAft>
                          <a:spcPts val="0"/>
                        </a:spcAft>
                      </a:pPr>
                      <a:r>
                        <a:rPr lang="en-GB" sz="2000" dirty="0">
                          <a:effectLst/>
                        </a:rPr>
                        <a:t> </a:t>
                      </a:r>
                    </a:p>
                    <a:p>
                      <a:pPr>
                        <a:spcAft>
                          <a:spcPts val="0"/>
                        </a:spcAft>
                      </a:pPr>
                      <a:endParaRPr lang="en-GB" sz="2000" dirty="0" smtClean="0">
                        <a:effectLst/>
                      </a:endParaRPr>
                    </a:p>
                    <a:p>
                      <a:pPr>
                        <a:spcAft>
                          <a:spcPts val="0"/>
                        </a:spcAft>
                      </a:pPr>
                      <a:r>
                        <a:rPr lang="en-GB" sz="2000" dirty="0" smtClean="0">
                          <a:effectLst/>
                        </a:rPr>
                        <a:t>Facilitator</a:t>
                      </a:r>
                      <a:r>
                        <a:rPr lang="en-GB" sz="2000" dirty="0">
                          <a:effectLst/>
                        </a:rPr>
                        <a:t>, </a:t>
                      </a:r>
                      <a:r>
                        <a:rPr lang="en-GB" sz="2000" dirty="0" smtClean="0">
                          <a:effectLst/>
                        </a:rPr>
                        <a:t>catalyst.</a:t>
                      </a:r>
                      <a:endParaRPr lang="en-GB" sz="2000" dirty="0">
                        <a:effectLst/>
                        <a:latin typeface="Times New Roman"/>
                        <a:ea typeface="Times New Roman"/>
                      </a:endParaRPr>
                    </a:p>
                  </a:txBody>
                  <a:tcPr marL="68580" marR="68580" marT="0" marB="0"/>
                </a:tc>
                <a:tc>
                  <a:txBody>
                    <a:bodyPr/>
                    <a:lstStyle/>
                    <a:p>
                      <a:pPr>
                        <a:spcAft>
                          <a:spcPts val="0"/>
                        </a:spcAft>
                      </a:pPr>
                      <a:r>
                        <a:rPr lang="en-GB" sz="2000" dirty="0">
                          <a:effectLst/>
                        </a:rPr>
                        <a:t>Understanding with perhaps action </a:t>
                      </a:r>
                      <a:r>
                        <a:rPr lang="en-GB" sz="2000" dirty="0" smtClean="0">
                          <a:effectLst/>
                        </a:rPr>
                        <a:t>later.</a:t>
                      </a:r>
                      <a:endParaRPr lang="en-GB" sz="2000" dirty="0">
                        <a:effectLst/>
                      </a:endParaRPr>
                    </a:p>
                    <a:p>
                      <a:pPr>
                        <a:spcAft>
                          <a:spcPts val="0"/>
                        </a:spcAft>
                      </a:pPr>
                      <a:endParaRPr lang="en-GB" sz="2000" dirty="0" smtClean="0">
                        <a:effectLst/>
                      </a:endParaRPr>
                    </a:p>
                    <a:p>
                      <a:pPr>
                        <a:spcAft>
                          <a:spcPts val="0"/>
                        </a:spcAft>
                      </a:pPr>
                      <a:r>
                        <a:rPr lang="en-GB" sz="2000" dirty="0" smtClean="0">
                          <a:effectLst/>
                        </a:rPr>
                        <a:t>Institutional, personal and professional interests.</a:t>
                      </a:r>
                      <a:endParaRPr lang="en-GB" sz="2000" dirty="0">
                        <a:effectLst/>
                      </a:endParaRPr>
                    </a:p>
                    <a:p>
                      <a:pPr>
                        <a:spcAft>
                          <a:spcPts val="0"/>
                        </a:spcAft>
                      </a:pPr>
                      <a:r>
                        <a:rPr lang="en-GB" sz="2000" dirty="0" smtClean="0">
                          <a:effectLst/>
                        </a:rPr>
                        <a:t>Scientists.</a:t>
                      </a:r>
                      <a:endParaRPr lang="en-GB" sz="2000" dirty="0">
                        <a:effectLst/>
                      </a:endParaRPr>
                    </a:p>
                    <a:p>
                      <a:pPr>
                        <a:spcAft>
                          <a:spcPts val="0"/>
                        </a:spcAft>
                      </a:pPr>
                      <a:r>
                        <a:rPr lang="en-GB" sz="2000" dirty="0">
                          <a:effectLst/>
                        </a:rPr>
                        <a:t> </a:t>
                      </a:r>
                    </a:p>
                    <a:p>
                      <a:pPr>
                        <a:spcAft>
                          <a:spcPts val="0"/>
                        </a:spcAft>
                      </a:pPr>
                      <a:endParaRPr lang="en-GB" sz="2000" dirty="0" smtClean="0">
                        <a:effectLst/>
                      </a:endParaRPr>
                    </a:p>
                    <a:p>
                      <a:pPr>
                        <a:spcAft>
                          <a:spcPts val="0"/>
                        </a:spcAft>
                      </a:pPr>
                      <a:r>
                        <a:rPr lang="en-GB" sz="2000" dirty="0" smtClean="0">
                          <a:effectLst/>
                        </a:rPr>
                        <a:t>Funding </a:t>
                      </a:r>
                      <a:r>
                        <a:rPr lang="en-GB" sz="2000" dirty="0">
                          <a:effectLst/>
                        </a:rPr>
                        <a:t>priorities, institutional agendas, professional </a:t>
                      </a:r>
                      <a:r>
                        <a:rPr lang="en-GB" sz="2000" dirty="0" smtClean="0">
                          <a:effectLst/>
                        </a:rPr>
                        <a:t>interests.</a:t>
                      </a:r>
                      <a:endParaRPr lang="en-GB" sz="2000" dirty="0">
                        <a:effectLst/>
                      </a:endParaRPr>
                    </a:p>
                    <a:p>
                      <a:pPr>
                        <a:spcAft>
                          <a:spcPts val="0"/>
                        </a:spcAft>
                      </a:pPr>
                      <a:r>
                        <a:rPr lang="en-GB" sz="2000" dirty="0" smtClean="0">
                          <a:effectLst/>
                        </a:rPr>
                        <a:t>Director.</a:t>
                      </a:r>
                      <a:endParaRPr lang="en-GB" sz="2000" dirty="0">
                        <a:effectLst/>
                        <a:latin typeface="Times New Roman"/>
                        <a:ea typeface="Times New Roman"/>
                      </a:endParaRPr>
                    </a:p>
                  </a:txBody>
                  <a:tcPr marL="68580" marR="68580" marT="0" marB="0"/>
                </a:tc>
              </a:tr>
              <a:tr h="0">
                <a:tc>
                  <a:txBody>
                    <a:bodyPr/>
                    <a:lstStyle/>
                    <a:p>
                      <a:pPr>
                        <a:spcAft>
                          <a:spcPts val="0"/>
                        </a:spcAft>
                      </a:pPr>
                      <a:endParaRPr lang="en-GB" sz="2000" dirty="0" smtClean="0">
                        <a:effectLst/>
                      </a:endParaRPr>
                    </a:p>
                    <a:p>
                      <a:pPr>
                        <a:spcAft>
                          <a:spcPts val="0"/>
                        </a:spcAft>
                      </a:pPr>
                      <a:r>
                        <a:rPr lang="en-GB" sz="2000" dirty="0" smtClean="0">
                          <a:effectLst/>
                        </a:rPr>
                        <a:t>Methodology </a:t>
                      </a:r>
                      <a:r>
                        <a:rPr lang="en-GB" sz="2000" dirty="0">
                          <a:effectLst/>
                        </a:rPr>
                        <a:t>chosen for?</a:t>
                      </a:r>
                      <a:endParaRPr lang="en-GB" sz="2000" dirty="0">
                        <a:effectLst/>
                        <a:latin typeface="Times New Roman"/>
                        <a:ea typeface="Times New Roman"/>
                      </a:endParaRPr>
                    </a:p>
                  </a:txBody>
                  <a:tcPr marL="68580" marR="68580" marT="0" marB="0"/>
                </a:tc>
                <a:tc>
                  <a:txBody>
                    <a:bodyPr/>
                    <a:lstStyle/>
                    <a:p>
                      <a:pPr>
                        <a:spcAft>
                          <a:spcPts val="0"/>
                        </a:spcAft>
                      </a:pPr>
                      <a:endParaRPr lang="en-GB" sz="2000" dirty="0" smtClean="0">
                        <a:effectLst/>
                      </a:endParaRPr>
                    </a:p>
                    <a:p>
                      <a:pPr>
                        <a:spcAft>
                          <a:spcPts val="0"/>
                        </a:spcAft>
                      </a:pPr>
                      <a:r>
                        <a:rPr lang="en-GB" sz="2000" dirty="0" smtClean="0">
                          <a:effectLst/>
                        </a:rPr>
                        <a:t>Empowerment</a:t>
                      </a:r>
                      <a:r>
                        <a:rPr lang="en-GB" sz="2000" dirty="0">
                          <a:effectLst/>
                        </a:rPr>
                        <a:t>, mutual </a:t>
                      </a:r>
                      <a:r>
                        <a:rPr lang="en-GB" sz="2000" dirty="0" smtClean="0">
                          <a:effectLst/>
                        </a:rPr>
                        <a:t>learning.</a:t>
                      </a:r>
                      <a:endParaRPr lang="en-GB" sz="2000" dirty="0">
                        <a:effectLst/>
                        <a:latin typeface="Times New Roman"/>
                        <a:ea typeface="Times New Roman"/>
                      </a:endParaRPr>
                    </a:p>
                  </a:txBody>
                  <a:tcPr marL="68580" marR="68580" marT="0" marB="0"/>
                </a:tc>
                <a:tc>
                  <a:txBody>
                    <a:bodyPr/>
                    <a:lstStyle/>
                    <a:p>
                      <a:pPr>
                        <a:spcAft>
                          <a:spcPts val="0"/>
                        </a:spcAft>
                      </a:pPr>
                      <a:endParaRPr lang="en-GB" sz="2000" dirty="0" smtClean="0">
                        <a:effectLst/>
                      </a:endParaRPr>
                    </a:p>
                    <a:p>
                      <a:pPr>
                        <a:spcAft>
                          <a:spcPts val="0"/>
                        </a:spcAft>
                      </a:pPr>
                      <a:r>
                        <a:rPr lang="en-GB" sz="2000" dirty="0" smtClean="0">
                          <a:effectLst/>
                        </a:rPr>
                        <a:t>Disciplinary </a:t>
                      </a:r>
                      <a:r>
                        <a:rPr lang="en-GB" sz="2000" dirty="0">
                          <a:effectLst/>
                        </a:rPr>
                        <a:t>conventions, ‘objectivity’ and ‘truth</a:t>
                      </a:r>
                      <a:r>
                        <a:rPr lang="en-GB" sz="2000" dirty="0" smtClean="0">
                          <a:effectLst/>
                        </a:rPr>
                        <a:t>’.</a:t>
                      </a:r>
                      <a:endParaRPr lang="en-GB" sz="2000" dirty="0">
                        <a:effectLst/>
                        <a:latin typeface="Times New Roman"/>
                        <a:ea typeface="Times New Roman"/>
                      </a:endParaRPr>
                    </a:p>
                  </a:txBody>
                  <a:tcPr marL="68580" marR="68580" marT="0" marB="0"/>
                </a:tc>
              </a:tr>
            </a:tbl>
          </a:graphicData>
        </a:graphic>
      </p:graphicFrame>
      <p:sp>
        <p:nvSpPr>
          <p:cNvPr id="3" name="Slide Number Placeholder 2"/>
          <p:cNvSpPr>
            <a:spLocks noGrp="1"/>
          </p:cNvSpPr>
          <p:nvPr>
            <p:ph type="sldNum" sz="quarter" idx="12"/>
          </p:nvPr>
        </p:nvSpPr>
        <p:spPr/>
        <p:txBody>
          <a:bodyPr/>
          <a:lstStyle/>
          <a:p>
            <a:fld id="{FE1FDC3A-08DD-42A3-B6BB-991EDBD589ED}" type="slidenum">
              <a:rPr lang="en-GB" smtClean="0"/>
              <a:t>4</a:t>
            </a:fld>
            <a:endParaRPr lang="en-GB"/>
          </a:p>
        </p:txBody>
      </p:sp>
      <p:sp>
        <p:nvSpPr>
          <p:cNvPr id="4" name="Footer Placeholder 3"/>
          <p:cNvSpPr>
            <a:spLocks noGrp="1"/>
          </p:cNvSpPr>
          <p:nvPr>
            <p:ph type="ftr" sz="quarter" idx="11"/>
          </p:nvPr>
        </p:nvSpPr>
        <p:spPr/>
        <p:txBody>
          <a:bodyPr/>
          <a:lstStyle/>
          <a:p>
            <a:r>
              <a:rPr lang="en-US" smtClean="0"/>
              <a:t>ESRC/DfID Poverty Alleviation Conference 9/9/14</a:t>
            </a:r>
            <a:endParaRPr lang="en-GB"/>
          </a:p>
        </p:txBody>
      </p:sp>
      <p:sp>
        <p:nvSpPr>
          <p:cNvPr id="5" name="TextBox 4"/>
          <p:cNvSpPr txBox="1"/>
          <p:nvPr/>
        </p:nvSpPr>
        <p:spPr>
          <a:xfrm>
            <a:off x="611561" y="548680"/>
            <a:ext cx="7920879" cy="615553"/>
          </a:xfrm>
          <a:prstGeom prst="rect">
            <a:avLst/>
          </a:prstGeom>
          <a:noFill/>
        </p:spPr>
        <p:txBody>
          <a:bodyPr wrap="square" rtlCol="0">
            <a:spAutoFit/>
          </a:bodyPr>
          <a:lstStyle/>
          <a:p>
            <a:pPr algn="ctr"/>
            <a:r>
              <a:rPr lang="en-GB" sz="2000" b="1" dirty="0" smtClean="0"/>
              <a:t>Participatory and conventional research: a comparison of process</a:t>
            </a:r>
          </a:p>
          <a:p>
            <a:pPr algn="ctr"/>
            <a:r>
              <a:rPr lang="en-GB" sz="1400" b="1" dirty="0" smtClean="0"/>
              <a:t>(Cornwall and </a:t>
            </a:r>
            <a:r>
              <a:rPr lang="en-GB" sz="1400" b="1" dirty="0" err="1" smtClean="0"/>
              <a:t>Jewkes</a:t>
            </a:r>
            <a:r>
              <a:rPr lang="en-GB" sz="1400" b="1" dirty="0" smtClean="0"/>
              <a:t> 1995)</a:t>
            </a:r>
            <a:endParaRPr lang="en-GB" sz="1400" b="1" dirty="0"/>
          </a:p>
        </p:txBody>
      </p:sp>
    </p:spTree>
    <p:extLst>
      <p:ext uri="{BB962C8B-B14F-4D97-AF65-F5344CB8AC3E}">
        <p14:creationId xmlns:p14="http://schemas.microsoft.com/office/powerpoint/2010/main" val="39668654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71058535"/>
              </p:ext>
            </p:extLst>
          </p:nvPr>
        </p:nvGraphicFramePr>
        <p:xfrm>
          <a:off x="611561" y="188640"/>
          <a:ext cx="7776864" cy="6035040"/>
        </p:xfrm>
        <a:graphic>
          <a:graphicData uri="http://schemas.openxmlformats.org/drawingml/2006/table">
            <a:tbl>
              <a:tblPr firstRow="1" firstCol="1" bandRow="1">
                <a:tableStyleId>{5C22544A-7EE6-4342-B048-85BDC9FD1C3A}</a:tableStyleId>
              </a:tblPr>
              <a:tblGrid>
                <a:gridCol w="2664296"/>
                <a:gridCol w="2063016"/>
                <a:gridCol w="3049552"/>
              </a:tblGrid>
              <a:tr h="0">
                <a:tc gridSpan="3">
                  <a:txBody>
                    <a:bodyPr/>
                    <a:lstStyle/>
                    <a:p>
                      <a:pPr>
                        <a:spcAft>
                          <a:spcPts val="0"/>
                        </a:spcAft>
                      </a:pPr>
                      <a:r>
                        <a:rPr lang="en-GB" sz="1800" dirty="0">
                          <a:effectLst/>
                        </a:rPr>
                        <a:t>Who takes part in the stages of research process? </a:t>
                      </a:r>
                      <a:endParaRPr lang="en-GB" sz="1800" dirty="0">
                        <a:effectLst/>
                        <a:latin typeface="Times New Roman"/>
                        <a:ea typeface="Times New Roman"/>
                      </a:endParaRPr>
                    </a:p>
                  </a:txBody>
                  <a:tcPr marL="68580" marR="68580" marT="0" marB="0"/>
                </a:tc>
                <a:tc hMerge="1">
                  <a:txBody>
                    <a:bodyPr/>
                    <a:lstStyle/>
                    <a:p>
                      <a:endParaRPr lang="en-GB"/>
                    </a:p>
                  </a:txBody>
                  <a:tcPr/>
                </a:tc>
                <a:tc hMerge="1">
                  <a:txBody>
                    <a:bodyPr/>
                    <a:lstStyle/>
                    <a:p>
                      <a:endParaRPr lang="en-GB"/>
                    </a:p>
                  </a:txBody>
                  <a:tcPr/>
                </a:tc>
              </a:tr>
              <a:tr h="0">
                <a:tc>
                  <a:txBody>
                    <a:bodyPr/>
                    <a:lstStyle/>
                    <a:p>
                      <a:pPr>
                        <a:spcAft>
                          <a:spcPts val="0"/>
                        </a:spcAft>
                      </a:pPr>
                      <a:r>
                        <a:rPr lang="en-GB" sz="1800" dirty="0">
                          <a:effectLst/>
                        </a:rPr>
                        <a:t>Problem identification</a:t>
                      </a:r>
                    </a:p>
                    <a:p>
                      <a:pPr>
                        <a:spcAft>
                          <a:spcPts val="0"/>
                        </a:spcAft>
                      </a:pPr>
                      <a:endParaRPr lang="en-GB" sz="1800" dirty="0" smtClean="0">
                        <a:effectLst/>
                      </a:endParaRPr>
                    </a:p>
                    <a:p>
                      <a:pPr>
                        <a:spcAft>
                          <a:spcPts val="0"/>
                        </a:spcAft>
                      </a:pPr>
                      <a:r>
                        <a:rPr lang="en-GB" sz="1800" dirty="0" smtClean="0">
                          <a:effectLst/>
                        </a:rPr>
                        <a:t>Data collection</a:t>
                      </a:r>
                    </a:p>
                    <a:p>
                      <a:pPr>
                        <a:spcAft>
                          <a:spcPts val="0"/>
                        </a:spcAft>
                      </a:pPr>
                      <a:endParaRPr lang="en-GB" sz="1800" dirty="0">
                        <a:effectLst/>
                      </a:endParaRPr>
                    </a:p>
                    <a:p>
                      <a:pPr>
                        <a:spcAft>
                          <a:spcPts val="0"/>
                        </a:spcAft>
                      </a:pPr>
                      <a:r>
                        <a:rPr lang="en-GB" sz="1800" dirty="0">
                          <a:effectLst/>
                        </a:rPr>
                        <a:t>Interpretation</a:t>
                      </a:r>
                    </a:p>
                    <a:p>
                      <a:pPr>
                        <a:spcAft>
                          <a:spcPts val="0"/>
                        </a:spcAft>
                      </a:pPr>
                      <a:r>
                        <a:rPr lang="en-GB" sz="1800" dirty="0">
                          <a:effectLst/>
                        </a:rPr>
                        <a:t> </a:t>
                      </a:r>
                    </a:p>
                    <a:p>
                      <a:pPr>
                        <a:spcAft>
                          <a:spcPts val="0"/>
                        </a:spcAft>
                      </a:pPr>
                      <a:r>
                        <a:rPr lang="en-GB" sz="1800" dirty="0">
                          <a:effectLst/>
                        </a:rPr>
                        <a:t>Analysis</a:t>
                      </a:r>
                    </a:p>
                    <a:p>
                      <a:pPr>
                        <a:spcAft>
                          <a:spcPts val="0"/>
                        </a:spcAft>
                      </a:pPr>
                      <a:endParaRPr lang="en-GB" sz="1800" dirty="0" smtClean="0">
                        <a:effectLst/>
                      </a:endParaRPr>
                    </a:p>
                    <a:p>
                      <a:pPr>
                        <a:spcAft>
                          <a:spcPts val="0"/>
                        </a:spcAft>
                      </a:pPr>
                      <a:r>
                        <a:rPr lang="en-GB" sz="1800" dirty="0" smtClean="0">
                          <a:effectLst/>
                        </a:rPr>
                        <a:t>Presentation </a:t>
                      </a:r>
                      <a:r>
                        <a:rPr lang="en-GB" sz="1800" dirty="0">
                          <a:effectLst/>
                        </a:rPr>
                        <a:t>of findings</a:t>
                      </a:r>
                    </a:p>
                    <a:p>
                      <a:pPr>
                        <a:spcAft>
                          <a:spcPts val="0"/>
                        </a:spcAft>
                      </a:pPr>
                      <a:r>
                        <a:rPr lang="en-GB" sz="1800" dirty="0">
                          <a:effectLst/>
                        </a:rPr>
                        <a:t> </a:t>
                      </a:r>
                    </a:p>
                    <a:p>
                      <a:pPr>
                        <a:spcAft>
                          <a:spcPts val="0"/>
                        </a:spcAft>
                      </a:pPr>
                      <a:r>
                        <a:rPr lang="en-GB" sz="1800" dirty="0" smtClean="0">
                          <a:effectLst/>
                        </a:rPr>
                        <a:t>Action </a:t>
                      </a:r>
                      <a:r>
                        <a:rPr lang="en-GB" sz="1800" dirty="0">
                          <a:effectLst/>
                        </a:rPr>
                        <a:t>on findings</a:t>
                      </a:r>
                    </a:p>
                    <a:p>
                      <a:pPr>
                        <a:spcAft>
                          <a:spcPts val="0"/>
                        </a:spcAft>
                      </a:pPr>
                      <a:r>
                        <a:rPr lang="en-GB" sz="1800" dirty="0">
                          <a:effectLst/>
                        </a:rPr>
                        <a:t> </a:t>
                      </a:r>
                    </a:p>
                    <a:p>
                      <a:pPr>
                        <a:spcAft>
                          <a:spcPts val="0"/>
                        </a:spcAft>
                      </a:pPr>
                      <a:endParaRPr lang="en-GB" sz="1800" dirty="0" smtClean="0">
                        <a:effectLst/>
                      </a:endParaRPr>
                    </a:p>
                    <a:p>
                      <a:pPr>
                        <a:spcAft>
                          <a:spcPts val="0"/>
                        </a:spcAft>
                      </a:pPr>
                      <a:r>
                        <a:rPr lang="en-GB" sz="1800" dirty="0" smtClean="0">
                          <a:effectLst/>
                        </a:rPr>
                        <a:t>Who </a:t>
                      </a:r>
                      <a:r>
                        <a:rPr lang="en-GB" sz="1800" dirty="0">
                          <a:effectLst/>
                        </a:rPr>
                        <a:t>takes action?</a:t>
                      </a:r>
                    </a:p>
                    <a:p>
                      <a:pPr>
                        <a:spcAft>
                          <a:spcPts val="0"/>
                        </a:spcAft>
                      </a:pPr>
                      <a:r>
                        <a:rPr lang="en-GB" sz="1800" dirty="0">
                          <a:effectLst/>
                        </a:rPr>
                        <a:t> </a:t>
                      </a:r>
                    </a:p>
                    <a:p>
                      <a:pPr>
                        <a:spcAft>
                          <a:spcPts val="0"/>
                        </a:spcAft>
                      </a:pPr>
                      <a:endParaRPr lang="en-GB" sz="1800" dirty="0" smtClean="0">
                        <a:effectLst/>
                      </a:endParaRPr>
                    </a:p>
                    <a:p>
                      <a:pPr>
                        <a:spcAft>
                          <a:spcPts val="0"/>
                        </a:spcAft>
                      </a:pPr>
                      <a:endParaRPr lang="en-GB" sz="1800" dirty="0" smtClean="0">
                        <a:effectLst/>
                      </a:endParaRPr>
                    </a:p>
                    <a:p>
                      <a:pPr>
                        <a:spcAft>
                          <a:spcPts val="0"/>
                        </a:spcAft>
                      </a:pPr>
                      <a:r>
                        <a:rPr lang="en-GB" sz="1800" dirty="0" smtClean="0">
                          <a:effectLst/>
                        </a:rPr>
                        <a:t>Who </a:t>
                      </a:r>
                      <a:r>
                        <a:rPr lang="en-GB" sz="1800" dirty="0">
                          <a:effectLst/>
                        </a:rPr>
                        <a:t>owns the results</a:t>
                      </a:r>
                      <a:r>
                        <a:rPr lang="en-GB" sz="1800" dirty="0" smtClean="0">
                          <a:effectLst/>
                        </a:rPr>
                        <a:t>?</a:t>
                      </a:r>
                    </a:p>
                    <a:p>
                      <a:pPr>
                        <a:spcAft>
                          <a:spcPts val="0"/>
                        </a:spcAft>
                      </a:pPr>
                      <a:endParaRPr lang="en-GB" sz="1800" dirty="0">
                        <a:effectLst/>
                      </a:endParaRPr>
                    </a:p>
                    <a:p>
                      <a:pPr>
                        <a:spcAft>
                          <a:spcPts val="0"/>
                        </a:spcAft>
                      </a:pPr>
                      <a:r>
                        <a:rPr lang="en-GB" sz="1800" dirty="0" smtClean="0">
                          <a:effectLst/>
                        </a:rPr>
                        <a:t>What </a:t>
                      </a:r>
                      <a:r>
                        <a:rPr lang="en-GB" sz="1800" dirty="0">
                          <a:effectLst/>
                        </a:rPr>
                        <a:t>is emphasised? </a:t>
                      </a:r>
                    </a:p>
                    <a:p>
                      <a:pPr>
                        <a:spcAft>
                          <a:spcPts val="0"/>
                        </a:spcAft>
                      </a:pPr>
                      <a:r>
                        <a:rPr lang="en-GB" sz="1800" dirty="0">
                          <a:effectLst/>
                        </a:rPr>
                        <a:t> </a:t>
                      </a:r>
                      <a:endParaRPr lang="en-GB" sz="1800" dirty="0">
                        <a:effectLst/>
                        <a:latin typeface="Times New Roman"/>
                        <a:ea typeface="Times New Roman"/>
                      </a:endParaRPr>
                    </a:p>
                  </a:txBody>
                  <a:tcPr marL="68580" marR="68580" marT="0" marB="0"/>
                </a:tc>
                <a:tc>
                  <a:txBody>
                    <a:bodyPr/>
                    <a:lstStyle/>
                    <a:p>
                      <a:pPr>
                        <a:spcAft>
                          <a:spcPts val="0"/>
                        </a:spcAft>
                      </a:pPr>
                      <a:r>
                        <a:rPr lang="en-GB" sz="1800" dirty="0">
                          <a:effectLst/>
                        </a:rPr>
                        <a:t>Local </a:t>
                      </a:r>
                      <a:r>
                        <a:rPr lang="en-GB" sz="1800" dirty="0" smtClean="0">
                          <a:effectLst/>
                        </a:rPr>
                        <a:t>people.</a:t>
                      </a:r>
                      <a:endParaRPr lang="en-GB" sz="1800" dirty="0">
                        <a:effectLst/>
                      </a:endParaRPr>
                    </a:p>
                    <a:p>
                      <a:pPr>
                        <a:spcAft>
                          <a:spcPts val="0"/>
                        </a:spcAft>
                      </a:pPr>
                      <a:endParaRPr lang="en-GB" sz="1800" dirty="0" smtClean="0">
                        <a:effectLst/>
                      </a:endParaRPr>
                    </a:p>
                    <a:p>
                      <a:pPr>
                        <a:spcAft>
                          <a:spcPts val="0"/>
                        </a:spcAft>
                      </a:pPr>
                      <a:r>
                        <a:rPr lang="en-GB" sz="1800" dirty="0" smtClean="0">
                          <a:effectLst/>
                        </a:rPr>
                        <a:t>Local people.</a:t>
                      </a:r>
                      <a:endParaRPr lang="en-GB" sz="1800" dirty="0">
                        <a:effectLst/>
                      </a:endParaRPr>
                    </a:p>
                    <a:p>
                      <a:pPr>
                        <a:spcAft>
                          <a:spcPts val="0"/>
                        </a:spcAft>
                      </a:pPr>
                      <a:endParaRPr lang="en-GB" sz="1800" dirty="0" smtClean="0">
                        <a:effectLst/>
                      </a:endParaRPr>
                    </a:p>
                    <a:p>
                      <a:pPr>
                        <a:spcAft>
                          <a:spcPts val="0"/>
                        </a:spcAft>
                      </a:pPr>
                      <a:r>
                        <a:rPr lang="en-GB" sz="1800" dirty="0" smtClean="0">
                          <a:effectLst/>
                        </a:rPr>
                        <a:t>Local </a:t>
                      </a:r>
                      <a:r>
                        <a:rPr lang="en-GB" sz="1800" dirty="0">
                          <a:effectLst/>
                        </a:rPr>
                        <a:t>concepts and </a:t>
                      </a:r>
                      <a:r>
                        <a:rPr lang="en-GB" sz="1800" dirty="0" smtClean="0">
                          <a:effectLst/>
                        </a:rPr>
                        <a:t>frameworks.</a:t>
                      </a:r>
                      <a:endParaRPr lang="en-GB" sz="1800" dirty="0">
                        <a:effectLst/>
                      </a:endParaRPr>
                    </a:p>
                    <a:p>
                      <a:pPr>
                        <a:spcAft>
                          <a:spcPts val="0"/>
                        </a:spcAft>
                      </a:pPr>
                      <a:r>
                        <a:rPr lang="en-GB" sz="1800" dirty="0">
                          <a:effectLst/>
                        </a:rPr>
                        <a:t>Local </a:t>
                      </a:r>
                      <a:r>
                        <a:rPr lang="en-GB" sz="1800" dirty="0" smtClean="0">
                          <a:effectLst/>
                        </a:rPr>
                        <a:t>people.</a:t>
                      </a:r>
                      <a:endParaRPr lang="en-GB" sz="1800" dirty="0">
                        <a:effectLst/>
                      </a:endParaRPr>
                    </a:p>
                    <a:p>
                      <a:pPr>
                        <a:spcAft>
                          <a:spcPts val="0"/>
                        </a:spcAft>
                      </a:pPr>
                      <a:endParaRPr lang="en-GB" sz="1800" dirty="0" smtClean="0">
                        <a:effectLst/>
                      </a:endParaRPr>
                    </a:p>
                    <a:p>
                      <a:pPr>
                        <a:spcAft>
                          <a:spcPts val="0"/>
                        </a:spcAft>
                      </a:pPr>
                      <a:r>
                        <a:rPr lang="en-GB" sz="1800" dirty="0" smtClean="0">
                          <a:effectLst/>
                        </a:rPr>
                        <a:t>Locally </a:t>
                      </a:r>
                      <a:r>
                        <a:rPr lang="en-GB" sz="1800" dirty="0">
                          <a:effectLst/>
                        </a:rPr>
                        <a:t>accessible and </a:t>
                      </a:r>
                      <a:r>
                        <a:rPr lang="en-GB" sz="1800" dirty="0" smtClean="0">
                          <a:effectLst/>
                        </a:rPr>
                        <a:t>useful.</a:t>
                      </a:r>
                      <a:endParaRPr lang="en-GB" sz="1800" dirty="0">
                        <a:effectLst/>
                      </a:endParaRPr>
                    </a:p>
                    <a:p>
                      <a:pPr>
                        <a:spcAft>
                          <a:spcPts val="0"/>
                        </a:spcAft>
                      </a:pPr>
                      <a:r>
                        <a:rPr lang="en-GB" sz="1800" dirty="0" smtClean="0">
                          <a:effectLst/>
                        </a:rPr>
                        <a:t>Integral </a:t>
                      </a:r>
                      <a:r>
                        <a:rPr lang="en-GB" sz="1800" dirty="0">
                          <a:effectLst/>
                        </a:rPr>
                        <a:t>to the </a:t>
                      </a:r>
                      <a:r>
                        <a:rPr lang="en-GB" sz="1800" dirty="0" smtClean="0">
                          <a:effectLst/>
                        </a:rPr>
                        <a:t>process.</a:t>
                      </a:r>
                      <a:endParaRPr lang="en-GB" sz="1800" dirty="0">
                        <a:effectLst/>
                      </a:endParaRPr>
                    </a:p>
                    <a:p>
                      <a:pPr>
                        <a:spcAft>
                          <a:spcPts val="0"/>
                        </a:spcAft>
                      </a:pPr>
                      <a:r>
                        <a:rPr lang="en-GB" sz="1800" dirty="0">
                          <a:effectLst/>
                        </a:rPr>
                        <a:t> </a:t>
                      </a:r>
                    </a:p>
                    <a:p>
                      <a:pPr>
                        <a:spcAft>
                          <a:spcPts val="0"/>
                        </a:spcAft>
                      </a:pPr>
                      <a:r>
                        <a:rPr lang="en-GB" sz="1800" dirty="0" smtClean="0">
                          <a:effectLst/>
                        </a:rPr>
                        <a:t>Local </a:t>
                      </a:r>
                      <a:r>
                        <a:rPr lang="en-GB" sz="1800" dirty="0">
                          <a:effectLst/>
                        </a:rPr>
                        <a:t>people, </a:t>
                      </a:r>
                      <a:r>
                        <a:rPr lang="en-GB" sz="1800" dirty="0" smtClean="0">
                          <a:effectLst/>
                        </a:rPr>
                        <a:t>with(out) external support.</a:t>
                      </a:r>
                      <a:endParaRPr lang="en-GB" sz="1800" dirty="0">
                        <a:effectLst/>
                      </a:endParaRPr>
                    </a:p>
                    <a:p>
                      <a:pPr>
                        <a:spcAft>
                          <a:spcPts val="0"/>
                        </a:spcAft>
                      </a:pPr>
                      <a:endParaRPr lang="en-GB" sz="1800" dirty="0" smtClean="0">
                        <a:effectLst/>
                      </a:endParaRPr>
                    </a:p>
                    <a:p>
                      <a:pPr>
                        <a:spcAft>
                          <a:spcPts val="0"/>
                        </a:spcAft>
                      </a:pPr>
                      <a:r>
                        <a:rPr lang="en-GB" sz="1800" dirty="0" smtClean="0">
                          <a:effectLst/>
                        </a:rPr>
                        <a:t>Shared. </a:t>
                      </a:r>
                    </a:p>
                    <a:p>
                      <a:pPr>
                        <a:spcAft>
                          <a:spcPts val="0"/>
                        </a:spcAft>
                      </a:pPr>
                      <a:endParaRPr lang="en-GB" sz="1800" dirty="0" smtClean="0">
                        <a:effectLst/>
                      </a:endParaRPr>
                    </a:p>
                    <a:p>
                      <a:pPr>
                        <a:spcAft>
                          <a:spcPts val="0"/>
                        </a:spcAft>
                      </a:pPr>
                      <a:r>
                        <a:rPr lang="en-GB" sz="1800" dirty="0" smtClean="0">
                          <a:effectLst/>
                        </a:rPr>
                        <a:t>Process.</a:t>
                      </a:r>
                      <a:endParaRPr lang="en-GB" sz="1800" dirty="0">
                        <a:effectLst/>
                        <a:latin typeface="Times New Roman"/>
                        <a:ea typeface="Times New Roman"/>
                      </a:endParaRPr>
                    </a:p>
                  </a:txBody>
                  <a:tcPr marL="68580" marR="68580" marT="0" marB="0"/>
                </a:tc>
                <a:tc>
                  <a:txBody>
                    <a:bodyPr/>
                    <a:lstStyle/>
                    <a:p>
                      <a:pPr>
                        <a:spcAft>
                          <a:spcPts val="0"/>
                        </a:spcAft>
                      </a:pPr>
                      <a:r>
                        <a:rPr lang="en-GB" sz="1800" dirty="0" smtClean="0">
                          <a:effectLst/>
                        </a:rPr>
                        <a:t>Researcher.</a:t>
                      </a:r>
                      <a:endParaRPr lang="en-GB" sz="1800" dirty="0">
                        <a:effectLst/>
                      </a:endParaRPr>
                    </a:p>
                    <a:p>
                      <a:pPr>
                        <a:spcAft>
                          <a:spcPts val="0"/>
                        </a:spcAft>
                      </a:pPr>
                      <a:endParaRPr lang="en-GB" sz="1800" dirty="0" smtClean="0">
                        <a:effectLst/>
                      </a:endParaRPr>
                    </a:p>
                    <a:p>
                      <a:pPr>
                        <a:spcAft>
                          <a:spcPts val="0"/>
                        </a:spcAft>
                      </a:pPr>
                      <a:r>
                        <a:rPr lang="en-GB" sz="1800" dirty="0" smtClean="0">
                          <a:effectLst/>
                        </a:rPr>
                        <a:t>Researcher.</a:t>
                      </a:r>
                      <a:endParaRPr lang="en-GB" sz="1800" dirty="0">
                        <a:effectLst/>
                      </a:endParaRPr>
                    </a:p>
                    <a:p>
                      <a:pPr>
                        <a:spcAft>
                          <a:spcPts val="0"/>
                        </a:spcAft>
                      </a:pPr>
                      <a:endParaRPr lang="en-GB" sz="1800" dirty="0" smtClean="0">
                        <a:effectLst/>
                      </a:endParaRPr>
                    </a:p>
                    <a:p>
                      <a:pPr>
                        <a:spcAft>
                          <a:spcPts val="0"/>
                        </a:spcAft>
                      </a:pPr>
                      <a:r>
                        <a:rPr lang="en-GB" sz="1800" dirty="0" smtClean="0">
                          <a:effectLst/>
                        </a:rPr>
                        <a:t>Disciplinary </a:t>
                      </a:r>
                      <a:r>
                        <a:rPr lang="en-GB" sz="1800" dirty="0">
                          <a:effectLst/>
                        </a:rPr>
                        <a:t>concepts and </a:t>
                      </a:r>
                      <a:r>
                        <a:rPr lang="en-GB" sz="1800" dirty="0" smtClean="0">
                          <a:effectLst/>
                        </a:rPr>
                        <a:t>frameworks.</a:t>
                      </a:r>
                      <a:endParaRPr lang="en-GB" sz="1800" dirty="0">
                        <a:effectLst/>
                      </a:endParaRPr>
                    </a:p>
                    <a:p>
                      <a:pPr>
                        <a:spcAft>
                          <a:spcPts val="0"/>
                        </a:spcAft>
                      </a:pPr>
                      <a:r>
                        <a:rPr lang="en-GB" sz="1800" dirty="0" smtClean="0">
                          <a:effectLst/>
                        </a:rPr>
                        <a:t>Researcher.</a:t>
                      </a:r>
                      <a:endParaRPr lang="en-GB" sz="1800" dirty="0">
                        <a:effectLst/>
                      </a:endParaRPr>
                    </a:p>
                    <a:p>
                      <a:pPr>
                        <a:spcAft>
                          <a:spcPts val="0"/>
                        </a:spcAft>
                      </a:pPr>
                      <a:endParaRPr lang="en-GB" sz="1800" dirty="0" smtClean="0">
                        <a:effectLst/>
                      </a:endParaRPr>
                    </a:p>
                    <a:p>
                      <a:pPr>
                        <a:spcAft>
                          <a:spcPts val="0"/>
                        </a:spcAft>
                      </a:pPr>
                      <a:r>
                        <a:rPr lang="en-GB" sz="1800" dirty="0" smtClean="0">
                          <a:effectLst/>
                        </a:rPr>
                        <a:t>By </a:t>
                      </a:r>
                      <a:r>
                        <a:rPr lang="en-GB" sz="1800" dirty="0">
                          <a:effectLst/>
                        </a:rPr>
                        <a:t>researcher to other academics or funding </a:t>
                      </a:r>
                      <a:r>
                        <a:rPr lang="en-GB" sz="1800" dirty="0" smtClean="0">
                          <a:effectLst/>
                        </a:rPr>
                        <a:t>body.</a:t>
                      </a:r>
                      <a:endParaRPr lang="en-GB" sz="1800" dirty="0">
                        <a:effectLst/>
                      </a:endParaRPr>
                    </a:p>
                    <a:p>
                      <a:pPr>
                        <a:spcAft>
                          <a:spcPts val="0"/>
                        </a:spcAft>
                      </a:pPr>
                      <a:r>
                        <a:rPr lang="en-GB" sz="1800" dirty="0">
                          <a:effectLst/>
                        </a:rPr>
                        <a:t>Separate and may not </a:t>
                      </a:r>
                      <a:r>
                        <a:rPr lang="en-GB" sz="1800" dirty="0" smtClean="0">
                          <a:effectLst/>
                        </a:rPr>
                        <a:t>happen.</a:t>
                      </a:r>
                      <a:endParaRPr lang="en-GB" sz="1800" dirty="0">
                        <a:effectLst/>
                      </a:endParaRPr>
                    </a:p>
                    <a:p>
                      <a:pPr>
                        <a:spcAft>
                          <a:spcPts val="0"/>
                        </a:spcAft>
                      </a:pPr>
                      <a:endParaRPr lang="en-GB" sz="1800" dirty="0" smtClean="0">
                        <a:effectLst/>
                      </a:endParaRPr>
                    </a:p>
                    <a:p>
                      <a:pPr>
                        <a:spcAft>
                          <a:spcPts val="0"/>
                        </a:spcAft>
                      </a:pPr>
                      <a:endParaRPr lang="en-GB" sz="1800" dirty="0" smtClean="0">
                        <a:effectLst/>
                      </a:endParaRPr>
                    </a:p>
                    <a:p>
                      <a:pPr>
                        <a:spcAft>
                          <a:spcPts val="0"/>
                        </a:spcAft>
                      </a:pPr>
                      <a:r>
                        <a:rPr lang="en-GB" sz="1800" dirty="0" smtClean="0">
                          <a:effectLst/>
                        </a:rPr>
                        <a:t>External agencies.</a:t>
                      </a:r>
                      <a:endParaRPr lang="en-GB" sz="1800" dirty="0">
                        <a:effectLst/>
                      </a:endParaRPr>
                    </a:p>
                    <a:p>
                      <a:pPr>
                        <a:spcAft>
                          <a:spcPts val="0"/>
                        </a:spcAft>
                      </a:pPr>
                      <a:r>
                        <a:rPr lang="en-GB" sz="1800" dirty="0">
                          <a:effectLst/>
                        </a:rPr>
                        <a:t> </a:t>
                      </a:r>
                    </a:p>
                    <a:p>
                      <a:pPr>
                        <a:spcAft>
                          <a:spcPts val="0"/>
                        </a:spcAft>
                      </a:pPr>
                      <a:endParaRPr lang="en-GB" sz="1800" dirty="0" smtClean="0">
                        <a:effectLst/>
                      </a:endParaRPr>
                    </a:p>
                    <a:p>
                      <a:pPr>
                        <a:spcAft>
                          <a:spcPts val="0"/>
                        </a:spcAft>
                      </a:pPr>
                      <a:endParaRPr lang="en-GB" sz="1800" dirty="0" smtClean="0">
                        <a:effectLst/>
                      </a:endParaRPr>
                    </a:p>
                    <a:p>
                      <a:pPr>
                        <a:spcAft>
                          <a:spcPts val="0"/>
                        </a:spcAft>
                      </a:pPr>
                      <a:r>
                        <a:rPr lang="en-GB" sz="1800" dirty="0" smtClean="0">
                          <a:effectLst/>
                        </a:rPr>
                        <a:t>The researcher.</a:t>
                      </a:r>
                      <a:endParaRPr lang="en-GB" sz="1800" dirty="0">
                        <a:effectLst/>
                      </a:endParaRPr>
                    </a:p>
                    <a:p>
                      <a:pPr>
                        <a:spcAft>
                          <a:spcPts val="0"/>
                        </a:spcAft>
                      </a:pPr>
                      <a:endParaRPr lang="en-GB" sz="1800" dirty="0" smtClean="0">
                        <a:effectLst/>
                      </a:endParaRPr>
                    </a:p>
                    <a:p>
                      <a:pPr>
                        <a:spcAft>
                          <a:spcPts val="0"/>
                        </a:spcAft>
                      </a:pPr>
                      <a:r>
                        <a:rPr lang="en-GB" sz="1800" dirty="0" smtClean="0">
                          <a:effectLst/>
                        </a:rPr>
                        <a:t>Outcomes.</a:t>
                      </a:r>
                      <a:endParaRPr lang="en-GB" sz="1800" dirty="0">
                        <a:effectLst/>
                        <a:latin typeface="Times New Roman"/>
                        <a:ea typeface="Times New Roman"/>
                      </a:endParaRPr>
                    </a:p>
                  </a:txBody>
                  <a:tcPr marL="68580" marR="68580" marT="0" marB="0"/>
                </a:tc>
              </a:tr>
            </a:tbl>
          </a:graphicData>
        </a:graphic>
      </p:graphicFrame>
      <p:sp>
        <p:nvSpPr>
          <p:cNvPr id="3" name="Slide Number Placeholder 2"/>
          <p:cNvSpPr>
            <a:spLocks noGrp="1"/>
          </p:cNvSpPr>
          <p:nvPr>
            <p:ph type="sldNum" sz="quarter" idx="12"/>
          </p:nvPr>
        </p:nvSpPr>
        <p:spPr/>
        <p:txBody>
          <a:bodyPr/>
          <a:lstStyle/>
          <a:p>
            <a:fld id="{FE1FDC3A-08DD-42A3-B6BB-991EDBD589ED}" type="slidenum">
              <a:rPr lang="en-GB" smtClean="0"/>
              <a:t>5</a:t>
            </a:fld>
            <a:endParaRPr lang="en-GB"/>
          </a:p>
        </p:txBody>
      </p:sp>
      <p:sp>
        <p:nvSpPr>
          <p:cNvPr id="4" name="Footer Placeholder 3"/>
          <p:cNvSpPr>
            <a:spLocks noGrp="1"/>
          </p:cNvSpPr>
          <p:nvPr>
            <p:ph type="ftr" sz="quarter" idx="11"/>
          </p:nvPr>
        </p:nvSpPr>
        <p:spPr/>
        <p:txBody>
          <a:bodyPr/>
          <a:lstStyle/>
          <a:p>
            <a:r>
              <a:rPr lang="en-US" smtClean="0"/>
              <a:t>ESRC/DfID Poverty Alleviation Conference 9/9/14</a:t>
            </a:r>
            <a:endParaRPr lang="en-GB"/>
          </a:p>
        </p:txBody>
      </p:sp>
    </p:spTree>
    <p:extLst>
      <p:ext uri="{BB962C8B-B14F-4D97-AF65-F5344CB8AC3E}">
        <p14:creationId xmlns:p14="http://schemas.microsoft.com/office/powerpoint/2010/main" val="13832210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38169632"/>
              </p:ext>
            </p:extLst>
          </p:nvPr>
        </p:nvGraphicFramePr>
        <p:xfrm>
          <a:off x="1907704" y="9045624"/>
          <a:ext cx="4032885" cy="1097280"/>
        </p:xfrm>
        <a:graphic>
          <a:graphicData uri="http://schemas.openxmlformats.org/drawingml/2006/table">
            <a:tbl>
              <a:tblPr firstRow="1" firstCol="1" bandRow="1">
                <a:tableStyleId>{5C22544A-7EE6-4342-B048-85BDC9FD1C3A}</a:tableStyleId>
              </a:tblPr>
              <a:tblGrid>
                <a:gridCol w="1499870"/>
                <a:gridCol w="1809115"/>
                <a:gridCol w="723900"/>
              </a:tblGrid>
              <a:tr h="58296">
                <a:tc>
                  <a:txBody>
                    <a:bodyPr/>
                    <a:lstStyle/>
                    <a:p>
                      <a:endParaRPr lang="en-GB" dirty="0"/>
                    </a:p>
                  </a:txBody>
                  <a:tcPr marL="68580" marR="68580" marT="0" marB="0"/>
                </a:tc>
                <a:tc>
                  <a:txBody>
                    <a:bodyPr/>
                    <a:lstStyle/>
                    <a:p>
                      <a:endParaRPr lang="en-GB" dirty="0"/>
                    </a:p>
                  </a:txBody>
                  <a:tcPr marL="68580" marR="68580" marT="0" marB="0"/>
                </a:tc>
                <a:tc rowSpan="4">
                  <a:txBody>
                    <a:bodyPr/>
                    <a:lstStyle/>
                    <a:p>
                      <a:endParaRPr lang="en-GB" dirty="0"/>
                    </a:p>
                  </a:txBody>
                  <a:tcPr marL="68580" marR="68580" marT="0" marB="0" vert="vert270"/>
                </a:tc>
              </a:tr>
              <a:tr h="0">
                <a:tc>
                  <a:txBody>
                    <a:bodyPr/>
                    <a:lstStyle/>
                    <a:p>
                      <a:endParaRPr lang="en-GB"/>
                    </a:p>
                  </a:txBody>
                  <a:tcPr marL="68580" marR="68580" marT="0" marB="0"/>
                </a:tc>
                <a:tc>
                  <a:txBody>
                    <a:bodyPr/>
                    <a:lstStyle/>
                    <a:p>
                      <a:endParaRPr lang="en-GB" dirty="0"/>
                    </a:p>
                  </a:txBody>
                  <a:tcPr marL="68580" marR="68580" marT="0" marB="0"/>
                </a:tc>
                <a:tc vMerge="1">
                  <a:txBody>
                    <a:bodyPr/>
                    <a:lstStyle/>
                    <a:p>
                      <a:endParaRPr lang="en-GB"/>
                    </a:p>
                  </a:txBody>
                  <a:tcPr/>
                </a:tc>
              </a:tr>
              <a:tr h="0">
                <a:tc>
                  <a:txBody>
                    <a:bodyPr/>
                    <a:lstStyle/>
                    <a:p>
                      <a:endParaRPr lang="en-GB"/>
                    </a:p>
                  </a:txBody>
                  <a:tcPr marL="68580" marR="68580" marT="0" marB="0"/>
                </a:tc>
                <a:tc>
                  <a:txBody>
                    <a:bodyPr/>
                    <a:lstStyle/>
                    <a:p>
                      <a:endParaRPr lang="en-GB" dirty="0"/>
                    </a:p>
                  </a:txBody>
                  <a:tcPr marL="68580" marR="68580" marT="0" marB="0"/>
                </a:tc>
                <a:tc vMerge="1">
                  <a:txBody>
                    <a:bodyPr/>
                    <a:lstStyle/>
                    <a:p>
                      <a:endParaRPr lang="en-GB"/>
                    </a:p>
                  </a:txBody>
                  <a:tcPr/>
                </a:tc>
              </a:tr>
              <a:tr h="0">
                <a:tc>
                  <a:txBody>
                    <a:bodyPr/>
                    <a:lstStyle/>
                    <a:p>
                      <a:endParaRPr lang="en-GB"/>
                    </a:p>
                  </a:txBody>
                  <a:tcPr marL="68580" marR="68580" marT="0" marB="0"/>
                </a:tc>
                <a:tc>
                  <a:txBody>
                    <a:bodyPr/>
                    <a:lstStyle/>
                    <a:p>
                      <a:endParaRPr lang="en-GB" dirty="0"/>
                    </a:p>
                  </a:txBody>
                  <a:tcPr marL="68580" marR="68580" marT="0" marB="0"/>
                </a:tc>
                <a:tc vMerge="1">
                  <a:txBody>
                    <a:bodyPr/>
                    <a:lstStyle/>
                    <a:p>
                      <a:endParaRPr lang="en-GB"/>
                    </a:p>
                  </a:txBody>
                  <a:tcPr/>
                </a:tc>
              </a:tr>
            </a:tbl>
          </a:graphicData>
        </a:graphic>
      </p:graphicFrame>
      <p:sp>
        <p:nvSpPr>
          <p:cNvPr id="3" name="Rectangle 1"/>
          <p:cNvSpPr>
            <a:spLocks noChangeArrowheads="1"/>
          </p:cNvSpPr>
          <p:nvPr/>
        </p:nvSpPr>
        <p:spPr bwMode="auto">
          <a:xfrm>
            <a:off x="683568" y="295872"/>
            <a:ext cx="7920880" cy="1538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en-GB" alt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600" b="1" dirty="0" smtClean="0">
                <a:latin typeface="Arial" pitchFamily="34" charset="0"/>
                <a:cs typeface="Arial" pitchFamily="34" charset="0"/>
              </a:rPr>
              <a:t>Continuum of participation in research projects </a:t>
            </a:r>
          </a:p>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600" b="1" dirty="0" smtClean="0">
                <a:latin typeface="Arial" pitchFamily="34" charset="0"/>
                <a:cs typeface="Arial" pitchFamily="34" charset="0"/>
              </a:rPr>
              <a:t>(Cornwall and </a:t>
            </a:r>
            <a:r>
              <a:rPr lang="en-GB" altLang="en-US" sz="1600" b="1" dirty="0" err="1" smtClean="0">
                <a:latin typeface="Arial" pitchFamily="34" charset="0"/>
                <a:cs typeface="Arial" pitchFamily="34" charset="0"/>
              </a:rPr>
              <a:t>Jewkes</a:t>
            </a:r>
            <a:r>
              <a:rPr lang="en-GB" altLang="en-US" sz="1600" b="1" dirty="0" smtClean="0">
                <a:latin typeface="Arial" pitchFamily="34" charset="0"/>
                <a:cs typeface="Arial" pitchFamily="34" charset="0"/>
              </a:rPr>
              <a:t> 1995)</a:t>
            </a: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600" b="1" dirty="0">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600" b="1" dirty="0" smtClean="0">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GB" altLang="en-US" dirty="0" smtClean="0">
                <a:latin typeface="Arial" pitchFamily="34" charset="0"/>
                <a:cs typeface="Arial" pitchFamily="34" charset="0"/>
              </a:rPr>
              <a:t> </a:t>
            </a: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812909699"/>
              </p:ext>
            </p:extLst>
          </p:nvPr>
        </p:nvGraphicFramePr>
        <p:xfrm>
          <a:off x="1007604" y="1412776"/>
          <a:ext cx="7272808" cy="4310874"/>
        </p:xfrm>
        <a:graphic>
          <a:graphicData uri="http://schemas.openxmlformats.org/drawingml/2006/table">
            <a:tbl>
              <a:tblPr firstRow="1" firstCol="1" bandRow="1">
                <a:tableStyleId>{5C22544A-7EE6-4342-B048-85BDC9FD1C3A}</a:tableStyleId>
              </a:tblPr>
              <a:tblGrid>
                <a:gridCol w="2016224"/>
                <a:gridCol w="4176464"/>
                <a:gridCol w="1080120"/>
              </a:tblGrid>
              <a:tr h="966975">
                <a:tc>
                  <a:txBody>
                    <a:bodyPr/>
                    <a:lstStyle/>
                    <a:p>
                      <a:pPr algn="ctr">
                        <a:spcAft>
                          <a:spcPts val="0"/>
                        </a:spcAft>
                      </a:pPr>
                      <a:r>
                        <a:rPr lang="en-GB" sz="1800" dirty="0">
                          <a:effectLst/>
                        </a:rPr>
                        <a:t>Contractual</a:t>
                      </a:r>
                      <a:endParaRPr lang="en-GB" sz="1800" dirty="0">
                        <a:effectLst/>
                        <a:latin typeface="Times New Roman"/>
                        <a:ea typeface="Times New Roman"/>
                      </a:endParaRPr>
                    </a:p>
                  </a:txBody>
                  <a:tcPr marL="68580" marR="68580" marT="0" marB="0"/>
                </a:tc>
                <a:tc>
                  <a:txBody>
                    <a:bodyPr/>
                    <a:lstStyle/>
                    <a:p>
                      <a:pPr>
                        <a:spcAft>
                          <a:spcPts val="0"/>
                        </a:spcAft>
                      </a:pPr>
                      <a:r>
                        <a:rPr lang="en-GB" sz="1800" dirty="0">
                          <a:effectLst/>
                        </a:rPr>
                        <a:t>People are contracted into projects directed by researchers to take part in their enquiries or experiments</a:t>
                      </a:r>
                      <a:endParaRPr lang="en-GB" sz="1800" dirty="0">
                        <a:effectLst/>
                        <a:latin typeface="Times New Roman"/>
                        <a:ea typeface="Times New Roman"/>
                      </a:endParaRPr>
                    </a:p>
                  </a:txBody>
                  <a:tcPr marL="68580" marR="68580" marT="0" marB="0"/>
                </a:tc>
                <a:tc rowSpan="4">
                  <a:txBody>
                    <a:bodyPr/>
                    <a:lstStyle/>
                    <a:p>
                      <a:pPr marL="71755" marR="71755">
                        <a:spcAft>
                          <a:spcPts val="0"/>
                        </a:spcAft>
                      </a:pPr>
                      <a:r>
                        <a:rPr lang="en-GB" sz="1800" dirty="0">
                          <a:effectLst/>
                        </a:rPr>
                        <a:t>Deep    </a:t>
                      </a:r>
                      <a:r>
                        <a:rPr lang="en-GB" sz="1800" dirty="0">
                          <a:effectLst/>
                          <a:sym typeface="Wingdings"/>
                        </a:rPr>
                        <a:t></a:t>
                      </a:r>
                      <a:r>
                        <a:rPr lang="en-GB" sz="1800" dirty="0" smtClean="0">
                          <a:effectLst/>
                        </a:rPr>
                        <a:t>------------------------------&gt;  </a:t>
                      </a:r>
                      <a:r>
                        <a:rPr lang="en-GB" sz="1800" dirty="0">
                          <a:effectLst/>
                        </a:rPr>
                        <a:t>Shallow</a:t>
                      </a:r>
                    </a:p>
                    <a:p>
                      <a:pPr marL="71755" marR="71755">
                        <a:spcAft>
                          <a:spcPts val="0"/>
                        </a:spcAft>
                      </a:pPr>
                      <a:r>
                        <a:rPr lang="en-GB" sz="1400" dirty="0">
                          <a:effectLst/>
                        </a:rPr>
                        <a:t>Ownership devolved-</a:t>
                      </a:r>
                      <a:r>
                        <a:rPr lang="en-GB" sz="1400" dirty="0" smtClean="0">
                          <a:effectLst/>
                        </a:rPr>
                        <a:t>---------------</a:t>
                      </a:r>
                      <a:r>
                        <a:rPr lang="en-GB" sz="1400" dirty="0" smtClean="0">
                          <a:effectLst/>
                        </a:rPr>
                        <a:t>Researcher-controlled</a:t>
                      </a:r>
                      <a:endParaRPr lang="en-GB" sz="1400" dirty="0">
                        <a:effectLst/>
                      </a:endParaRPr>
                    </a:p>
                    <a:p>
                      <a:pPr marL="71755" marR="71755">
                        <a:spcAft>
                          <a:spcPts val="0"/>
                        </a:spcAft>
                      </a:pPr>
                      <a:r>
                        <a:rPr lang="en-GB" sz="1800" dirty="0">
                          <a:effectLst/>
                        </a:rPr>
                        <a:t> </a:t>
                      </a:r>
                      <a:endParaRPr lang="en-GB" sz="1800" dirty="0">
                        <a:effectLst/>
                        <a:latin typeface="Times New Roman"/>
                        <a:ea typeface="Times New Roman"/>
                      </a:endParaRPr>
                    </a:p>
                  </a:txBody>
                  <a:tcPr marL="68580" marR="68580" marT="0" marB="0" vert="vert270"/>
                </a:tc>
              </a:tr>
              <a:tr h="889585">
                <a:tc>
                  <a:txBody>
                    <a:bodyPr/>
                    <a:lstStyle/>
                    <a:p>
                      <a:pPr algn="ctr">
                        <a:spcAft>
                          <a:spcPts val="0"/>
                        </a:spcAft>
                      </a:pPr>
                      <a:r>
                        <a:rPr lang="en-GB" sz="1800" dirty="0">
                          <a:effectLst/>
                        </a:rPr>
                        <a:t>Consultative</a:t>
                      </a:r>
                      <a:endParaRPr lang="en-GB" sz="1800" dirty="0">
                        <a:effectLst/>
                        <a:latin typeface="Times New Roman"/>
                        <a:ea typeface="Times New Roman"/>
                      </a:endParaRPr>
                    </a:p>
                  </a:txBody>
                  <a:tcPr marL="68580" marR="68580" marT="0" marB="0"/>
                </a:tc>
                <a:tc>
                  <a:txBody>
                    <a:bodyPr/>
                    <a:lstStyle/>
                    <a:p>
                      <a:pPr>
                        <a:spcAft>
                          <a:spcPts val="0"/>
                        </a:spcAft>
                      </a:pPr>
                      <a:r>
                        <a:rPr lang="en-GB" sz="1800" dirty="0">
                          <a:effectLst/>
                        </a:rPr>
                        <a:t>People are asked for their opinions and consulted by researchers before interventions are </a:t>
                      </a:r>
                      <a:r>
                        <a:rPr lang="en-GB" sz="1800" dirty="0" smtClean="0">
                          <a:effectLst/>
                        </a:rPr>
                        <a:t>made</a:t>
                      </a:r>
                      <a:endParaRPr lang="en-GB" sz="1800" dirty="0">
                        <a:effectLst/>
                        <a:latin typeface="Times New Roman"/>
                        <a:ea typeface="Times New Roman"/>
                      </a:endParaRPr>
                    </a:p>
                  </a:txBody>
                  <a:tcPr marL="68580" marR="68580" marT="0" marB="0"/>
                </a:tc>
                <a:tc vMerge="1">
                  <a:txBody>
                    <a:bodyPr/>
                    <a:lstStyle/>
                    <a:p>
                      <a:endParaRPr lang="en-GB"/>
                    </a:p>
                  </a:txBody>
                  <a:tcPr/>
                </a:tc>
              </a:tr>
              <a:tr h="1014154">
                <a:tc>
                  <a:txBody>
                    <a:bodyPr/>
                    <a:lstStyle/>
                    <a:p>
                      <a:pPr algn="ctr">
                        <a:spcAft>
                          <a:spcPts val="0"/>
                        </a:spcAft>
                      </a:pPr>
                      <a:r>
                        <a:rPr lang="en-GB" sz="1800" dirty="0">
                          <a:effectLst/>
                        </a:rPr>
                        <a:t>Collaborative</a:t>
                      </a:r>
                      <a:endParaRPr lang="en-GB" sz="1800" dirty="0">
                        <a:effectLst/>
                        <a:latin typeface="Times New Roman"/>
                        <a:ea typeface="Times New Roman"/>
                      </a:endParaRPr>
                    </a:p>
                  </a:txBody>
                  <a:tcPr marL="68580" marR="68580" marT="0" marB="0"/>
                </a:tc>
                <a:tc>
                  <a:txBody>
                    <a:bodyPr/>
                    <a:lstStyle/>
                    <a:p>
                      <a:pPr>
                        <a:spcAft>
                          <a:spcPts val="0"/>
                        </a:spcAft>
                      </a:pPr>
                      <a:r>
                        <a:rPr lang="en-GB" sz="1800" dirty="0">
                          <a:effectLst/>
                        </a:rPr>
                        <a:t>Researchers and local people work together on projects designed, initiated and managed by researchers</a:t>
                      </a:r>
                      <a:endParaRPr lang="en-GB" sz="1800" dirty="0">
                        <a:effectLst/>
                        <a:latin typeface="Times New Roman"/>
                        <a:ea typeface="Times New Roman"/>
                      </a:endParaRPr>
                    </a:p>
                  </a:txBody>
                  <a:tcPr marL="68580" marR="68580" marT="0" marB="0"/>
                </a:tc>
                <a:tc vMerge="1">
                  <a:txBody>
                    <a:bodyPr/>
                    <a:lstStyle/>
                    <a:p>
                      <a:endParaRPr lang="en-GB"/>
                    </a:p>
                  </a:txBody>
                  <a:tcPr/>
                </a:tc>
              </a:tr>
              <a:tr h="1440160">
                <a:tc>
                  <a:txBody>
                    <a:bodyPr/>
                    <a:lstStyle/>
                    <a:p>
                      <a:pPr algn="ctr">
                        <a:spcAft>
                          <a:spcPts val="0"/>
                        </a:spcAft>
                      </a:pPr>
                      <a:r>
                        <a:rPr lang="en-GB" sz="1800" dirty="0">
                          <a:effectLst/>
                        </a:rPr>
                        <a:t>Collegiate</a:t>
                      </a:r>
                      <a:endParaRPr lang="en-GB" sz="1800" dirty="0">
                        <a:effectLst/>
                        <a:latin typeface="Times New Roman"/>
                        <a:ea typeface="Times New Roman"/>
                      </a:endParaRPr>
                    </a:p>
                  </a:txBody>
                  <a:tcPr marL="68580" marR="68580" marT="0" marB="0"/>
                </a:tc>
                <a:tc>
                  <a:txBody>
                    <a:bodyPr/>
                    <a:lstStyle/>
                    <a:p>
                      <a:pPr>
                        <a:spcAft>
                          <a:spcPts val="0"/>
                        </a:spcAft>
                      </a:pPr>
                      <a:r>
                        <a:rPr lang="en-GB" sz="1800" dirty="0">
                          <a:effectLst/>
                        </a:rPr>
                        <a:t>Researchers and local people work together as colleagues with different skills to offer, in a process of mutual learning where local people have control over the process </a:t>
                      </a:r>
                      <a:endParaRPr lang="en-GB" sz="1800" dirty="0">
                        <a:effectLst/>
                        <a:latin typeface="Times New Roman"/>
                        <a:ea typeface="Times New Roman"/>
                      </a:endParaRPr>
                    </a:p>
                  </a:txBody>
                  <a:tcPr marL="68580" marR="68580" marT="0" marB="0"/>
                </a:tc>
                <a:tc vMerge="1">
                  <a:txBody>
                    <a:bodyPr/>
                    <a:lstStyle/>
                    <a:p>
                      <a:endParaRPr lang="en-GB"/>
                    </a:p>
                  </a:txBody>
                  <a:tcPr/>
                </a:tc>
              </a:tr>
            </a:tbl>
          </a:graphicData>
        </a:graphic>
      </p:graphicFrame>
      <p:sp>
        <p:nvSpPr>
          <p:cNvPr id="5" name="Slide Number Placeholder 4"/>
          <p:cNvSpPr>
            <a:spLocks noGrp="1"/>
          </p:cNvSpPr>
          <p:nvPr>
            <p:ph type="sldNum" sz="quarter" idx="12"/>
          </p:nvPr>
        </p:nvSpPr>
        <p:spPr/>
        <p:txBody>
          <a:bodyPr/>
          <a:lstStyle/>
          <a:p>
            <a:fld id="{FE1FDC3A-08DD-42A3-B6BB-991EDBD589ED}" type="slidenum">
              <a:rPr lang="en-GB" smtClean="0"/>
              <a:t>6</a:t>
            </a:fld>
            <a:endParaRPr lang="en-GB"/>
          </a:p>
        </p:txBody>
      </p:sp>
      <p:sp>
        <p:nvSpPr>
          <p:cNvPr id="6" name="Footer Placeholder 5"/>
          <p:cNvSpPr>
            <a:spLocks noGrp="1"/>
          </p:cNvSpPr>
          <p:nvPr>
            <p:ph type="ftr" sz="quarter" idx="11"/>
          </p:nvPr>
        </p:nvSpPr>
        <p:spPr/>
        <p:txBody>
          <a:bodyPr/>
          <a:lstStyle/>
          <a:p>
            <a:r>
              <a:rPr lang="en-US" smtClean="0"/>
              <a:t>ESRC/DfID Poverty Alleviation Conference 9/9/14</a:t>
            </a:r>
            <a:endParaRPr lang="en-GB"/>
          </a:p>
        </p:txBody>
      </p:sp>
    </p:spTree>
    <p:extLst>
      <p:ext uri="{BB962C8B-B14F-4D97-AF65-F5344CB8AC3E}">
        <p14:creationId xmlns:p14="http://schemas.microsoft.com/office/powerpoint/2010/main" val="36607617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What about impact?  </a:t>
            </a:r>
            <a:endParaRPr lang="en-GB" b="1" dirty="0"/>
          </a:p>
        </p:txBody>
      </p:sp>
      <p:sp>
        <p:nvSpPr>
          <p:cNvPr id="3" name="Rectangle 2"/>
          <p:cNvSpPr/>
          <p:nvPr/>
        </p:nvSpPr>
        <p:spPr>
          <a:xfrm>
            <a:off x="755576" y="1556792"/>
            <a:ext cx="7560840" cy="3539430"/>
          </a:xfrm>
          <a:prstGeom prst="rect">
            <a:avLst/>
          </a:prstGeom>
        </p:spPr>
        <p:txBody>
          <a:bodyPr wrap="square">
            <a:spAutoFit/>
          </a:bodyPr>
          <a:lstStyle/>
          <a:p>
            <a:endParaRPr lang="en-GB" sz="2800" dirty="0" smtClean="0"/>
          </a:p>
          <a:p>
            <a:r>
              <a:rPr lang="en-GB" sz="2800" dirty="0" smtClean="0"/>
              <a:t>1. How is PAR relevant </a:t>
            </a:r>
            <a:r>
              <a:rPr lang="en-GB" sz="2800" dirty="0"/>
              <a:t>for research uptake and </a:t>
            </a:r>
            <a:r>
              <a:rPr lang="en-GB" sz="2800" dirty="0" smtClean="0"/>
              <a:t>impact agendas? </a:t>
            </a:r>
          </a:p>
          <a:p>
            <a:endParaRPr lang="en-GB" sz="2800" dirty="0" smtClean="0"/>
          </a:p>
          <a:p>
            <a:r>
              <a:rPr lang="en-GB" sz="2800" dirty="0" smtClean="0"/>
              <a:t>2. What are the </a:t>
            </a:r>
            <a:r>
              <a:rPr lang="en-GB" sz="2800" dirty="0"/>
              <a:t>opportunities, tensions, </a:t>
            </a:r>
            <a:r>
              <a:rPr lang="en-GB" sz="2800" dirty="0" smtClean="0"/>
              <a:t>and dilemmas of PAR </a:t>
            </a:r>
            <a:r>
              <a:rPr lang="en-GB" sz="2800" dirty="0"/>
              <a:t>in </a:t>
            </a:r>
            <a:r>
              <a:rPr lang="en-GB" sz="2800" dirty="0" smtClean="0"/>
              <a:t>impact contexts? </a:t>
            </a:r>
          </a:p>
          <a:p>
            <a:endParaRPr lang="en-GB" sz="2800" dirty="0"/>
          </a:p>
          <a:p>
            <a:endParaRPr lang="en-GB" sz="2800" dirty="0"/>
          </a:p>
        </p:txBody>
      </p:sp>
      <p:sp>
        <p:nvSpPr>
          <p:cNvPr id="4" name="Slide Number Placeholder 3"/>
          <p:cNvSpPr>
            <a:spLocks noGrp="1"/>
          </p:cNvSpPr>
          <p:nvPr>
            <p:ph type="sldNum" sz="quarter" idx="12"/>
          </p:nvPr>
        </p:nvSpPr>
        <p:spPr/>
        <p:txBody>
          <a:bodyPr/>
          <a:lstStyle/>
          <a:p>
            <a:fld id="{FE1FDC3A-08DD-42A3-B6BB-991EDBD589ED}" type="slidenum">
              <a:rPr lang="en-GB" smtClean="0"/>
              <a:t>7</a:t>
            </a:fld>
            <a:endParaRPr lang="en-GB"/>
          </a:p>
        </p:txBody>
      </p:sp>
      <p:sp>
        <p:nvSpPr>
          <p:cNvPr id="5" name="Footer Placeholder 4"/>
          <p:cNvSpPr>
            <a:spLocks noGrp="1"/>
          </p:cNvSpPr>
          <p:nvPr>
            <p:ph type="ftr" sz="quarter" idx="11"/>
          </p:nvPr>
        </p:nvSpPr>
        <p:spPr/>
        <p:txBody>
          <a:bodyPr/>
          <a:lstStyle/>
          <a:p>
            <a:r>
              <a:rPr lang="en-US" smtClean="0"/>
              <a:t>ESRC/DfID Poverty Alleviation Conference 9/9/14</a:t>
            </a:r>
            <a:endParaRPr lang="en-GB"/>
          </a:p>
        </p:txBody>
      </p:sp>
    </p:spTree>
    <p:extLst>
      <p:ext uri="{BB962C8B-B14F-4D97-AF65-F5344CB8AC3E}">
        <p14:creationId xmlns:p14="http://schemas.microsoft.com/office/powerpoint/2010/main" val="34877548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Why are we using collaborative PAR for PRARI?</a:t>
            </a:r>
            <a:endParaRPr lang="en-US" b="1" dirty="0"/>
          </a:p>
        </p:txBody>
      </p:sp>
      <p:sp>
        <p:nvSpPr>
          <p:cNvPr id="3" name="Content Placeholder 2"/>
          <p:cNvSpPr>
            <a:spLocks noGrp="1"/>
          </p:cNvSpPr>
          <p:nvPr>
            <p:ph idx="1"/>
          </p:nvPr>
        </p:nvSpPr>
        <p:spPr/>
        <p:txBody>
          <a:bodyPr>
            <a:normAutofit/>
          </a:bodyPr>
          <a:lstStyle/>
          <a:p>
            <a:r>
              <a:rPr lang="en-US" sz="2800" dirty="0" smtClean="0"/>
              <a:t>Co-production enhances potential for impact </a:t>
            </a:r>
          </a:p>
          <a:p>
            <a:r>
              <a:rPr lang="en-US" sz="2800" dirty="0" smtClean="0"/>
              <a:t>Development of a useful tool that responds to expressed need, priorities and available data</a:t>
            </a:r>
          </a:p>
          <a:p>
            <a:r>
              <a:rPr lang="en-US" sz="2800" dirty="0" smtClean="0"/>
              <a:t>Project team bring expertise and  experience and can; and can also learn from partners</a:t>
            </a:r>
          </a:p>
          <a:p>
            <a:r>
              <a:rPr lang="en-US" sz="2800" dirty="0" smtClean="0"/>
              <a:t>Ownership</a:t>
            </a:r>
          </a:p>
          <a:p>
            <a:r>
              <a:rPr lang="en-US" sz="2800" dirty="0" smtClean="0"/>
              <a:t>Capacity building</a:t>
            </a:r>
          </a:p>
          <a:p>
            <a:r>
              <a:rPr lang="en-US" sz="2800" dirty="0" smtClean="0"/>
              <a:t>Generating dialogue and partnerships</a:t>
            </a:r>
          </a:p>
          <a:p>
            <a:r>
              <a:rPr lang="en-US" sz="2800" dirty="0" smtClean="0"/>
              <a:t>(democratic) accountability</a:t>
            </a:r>
          </a:p>
          <a:p>
            <a:r>
              <a:rPr lang="en-US" sz="2800" dirty="0" smtClean="0"/>
              <a:t>Project timeframe - funder priorities</a:t>
            </a:r>
          </a:p>
          <a:p>
            <a:endParaRPr lang="en-US" sz="2800" dirty="0" smtClean="0"/>
          </a:p>
          <a:p>
            <a:endParaRPr lang="en-US" dirty="0" smtClean="0"/>
          </a:p>
        </p:txBody>
      </p:sp>
      <p:sp>
        <p:nvSpPr>
          <p:cNvPr id="4" name="Slide Number Placeholder 3"/>
          <p:cNvSpPr>
            <a:spLocks noGrp="1"/>
          </p:cNvSpPr>
          <p:nvPr>
            <p:ph type="sldNum" sz="quarter" idx="12"/>
          </p:nvPr>
        </p:nvSpPr>
        <p:spPr/>
        <p:txBody>
          <a:bodyPr/>
          <a:lstStyle/>
          <a:p>
            <a:fld id="{FE1FDC3A-08DD-42A3-B6BB-991EDBD589ED}" type="slidenum">
              <a:rPr lang="en-GB" smtClean="0"/>
              <a:t>8</a:t>
            </a:fld>
            <a:endParaRPr lang="en-GB"/>
          </a:p>
        </p:txBody>
      </p:sp>
      <p:sp>
        <p:nvSpPr>
          <p:cNvPr id="5" name="Footer Placeholder 4"/>
          <p:cNvSpPr>
            <a:spLocks noGrp="1"/>
          </p:cNvSpPr>
          <p:nvPr>
            <p:ph type="ftr" sz="quarter" idx="11"/>
          </p:nvPr>
        </p:nvSpPr>
        <p:spPr/>
        <p:txBody>
          <a:bodyPr/>
          <a:lstStyle/>
          <a:p>
            <a:r>
              <a:rPr lang="en-US" smtClean="0"/>
              <a:t>ESRC/DfID Poverty Alleviation Conference 9/9/14</a:t>
            </a:r>
            <a:endParaRPr lang="en-GB"/>
          </a:p>
        </p:txBody>
      </p:sp>
    </p:spTree>
    <p:extLst>
      <p:ext uri="{BB962C8B-B14F-4D97-AF65-F5344CB8AC3E}">
        <p14:creationId xmlns:p14="http://schemas.microsoft.com/office/powerpoint/2010/main" val="38112532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will we use collaborative PAR?</a:t>
            </a:r>
            <a:endParaRPr lang="en-US" b="1" dirty="0"/>
          </a:p>
        </p:txBody>
      </p:sp>
      <p:sp>
        <p:nvSpPr>
          <p:cNvPr id="3" name="Content Placeholder 2"/>
          <p:cNvSpPr>
            <a:spLocks noGrp="1"/>
          </p:cNvSpPr>
          <p:nvPr>
            <p:ph idx="1"/>
          </p:nvPr>
        </p:nvSpPr>
        <p:spPr/>
        <p:txBody>
          <a:bodyPr>
            <a:normAutofit/>
          </a:bodyPr>
          <a:lstStyle/>
          <a:p>
            <a:r>
              <a:rPr lang="en-GB" dirty="0"/>
              <a:t>Collaborative work </a:t>
            </a:r>
            <a:r>
              <a:rPr lang="en-GB" dirty="0" smtClean="0"/>
              <a:t>with identified partners in South America and Southern Africa </a:t>
            </a:r>
            <a:r>
              <a:rPr lang="en-GB" i="1" dirty="0" smtClean="0"/>
              <a:t>involving</a:t>
            </a:r>
            <a:endParaRPr lang="en-GB" i="1" dirty="0"/>
          </a:p>
          <a:p>
            <a:r>
              <a:rPr lang="en-GB" dirty="0" smtClean="0"/>
              <a:t>Intensive and iterative processes of identifying needs, data, priorities</a:t>
            </a:r>
            <a:r>
              <a:rPr lang="en-GB" i="1" dirty="0" smtClean="0"/>
              <a:t> through</a:t>
            </a:r>
            <a:r>
              <a:rPr lang="en-GB" dirty="0" smtClean="0"/>
              <a:t> </a:t>
            </a:r>
            <a:endParaRPr lang="en-GB" dirty="0"/>
          </a:p>
          <a:p>
            <a:r>
              <a:rPr lang="en-GB" dirty="0" smtClean="0"/>
              <a:t>Interviews, focus groups, workshops; pilot  </a:t>
            </a:r>
          </a:p>
          <a:p>
            <a:r>
              <a:rPr lang="en-GB" dirty="0" smtClean="0"/>
              <a:t>Research team-managed communication (face-to-face, ICTs), with and among partners </a:t>
            </a:r>
          </a:p>
          <a:p>
            <a:r>
              <a:rPr lang="en-GB" dirty="0" smtClean="0"/>
              <a:t>Workshops, Briefings and conference for uptake, dissemination and impact</a:t>
            </a:r>
            <a:endParaRPr lang="en-GB" dirty="0"/>
          </a:p>
          <a:p>
            <a:endParaRPr lang="en-GB"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FE1FDC3A-08DD-42A3-B6BB-991EDBD589ED}" type="slidenum">
              <a:rPr lang="en-GB" smtClean="0"/>
              <a:t>9</a:t>
            </a:fld>
            <a:endParaRPr lang="en-GB"/>
          </a:p>
        </p:txBody>
      </p:sp>
      <p:sp>
        <p:nvSpPr>
          <p:cNvPr id="5" name="Footer Placeholder 4"/>
          <p:cNvSpPr>
            <a:spLocks noGrp="1"/>
          </p:cNvSpPr>
          <p:nvPr>
            <p:ph type="ftr" sz="quarter" idx="11"/>
          </p:nvPr>
        </p:nvSpPr>
        <p:spPr/>
        <p:txBody>
          <a:bodyPr/>
          <a:lstStyle/>
          <a:p>
            <a:r>
              <a:rPr lang="en-US" smtClean="0"/>
              <a:t>ESRC/DfID Poverty Alleviation Conference 9/9/14</a:t>
            </a:r>
            <a:endParaRPr lang="en-GB"/>
          </a:p>
        </p:txBody>
      </p:sp>
    </p:spTree>
    <p:extLst>
      <p:ext uri="{BB962C8B-B14F-4D97-AF65-F5344CB8AC3E}">
        <p14:creationId xmlns:p14="http://schemas.microsoft.com/office/powerpoint/2010/main" val="15504936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731</TotalTime>
  <Words>699</Words>
  <Application>Microsoft Office PowerPoint</Application>
  <PresentationFormat>On-screen Show (4:3)</PresentationFormat>
  <Paragraphs>179</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Participatory Action Research: a methodology for impact?  Ana B. Amaya and Nicola Yeates   </vt:lpstr>
      <vt:lpstr>         Poverty Reduction and Regional Integration (PRARI) - What regional institutional practices and methods of regional policy formation are conducive to the emergence of embedded pro-poor health strategies, and what can national, regional and international actors do to promote these? - Comparison of UNASUR and SADC  - Development of a ‘toolkit’ of input, process, output and outcome indicators that capture regional policy change and pro-poor regional health policy success    </vt:lpstr>
      <vt:lpstr>What is PAR? </vt:lpstr>
      <vt:lpstr>PowerPoint Presentation</vt:lpstr>
      <vt:lpstr>PowerPoint Presentation</vt:lpstr>
      <vt:lpstr>PowerPoint Presentation</vt:lpstr>
      <vt:lpstr>What about impact?  </vt:lpstr>
      <vt:lpstr>Why are we using collaborative PAR for PRARI?</vt:lpstr>
      <vt:lpstr>How will we use collaborative PAR?</vt:lpstr>
      <vt:lpstr>Challenges  </vt:lpstr>
      <vt:lpstr>Conclusions      </vt:lpstr>
    </vt:vector>
  </TitlesOfParts>
  <Company>The Open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Participatory Action Research: a methodology for impact?   Nicola Yeates and Ana Amaya</dc:title>
  <dc:creator>N.Yeates</dc:creator>
  <cp:lastModifiedBy>N.Yeates</cp:lastModifiedBy>
  <cp:revision>42</cp:revision>
  <cp:lastPrinted>2014-09-08T09:53:09Z</cp:lastPrinted>
  <dcterms:created xsi:type="dcterms:W3CDTF">2014-09-01T16:49:44Z</dcterms:created>
  <dcterms:modified xsi:type="dcterms:W3CDTF">2014-09-10T09:06:06Z</dcterms:modified>
</cp:coreProperties>
</file>