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1" r:id="rId5"/>
    <p:sldMasterId id="2147483797" r:id="rId6"/>
    <p:sldMasterId id="2147483799" r:id="rId7"/>
  </p:sldMasterIdLst>
  <p:notesMasterIdLst>
    <p:notesMasterId r:id="rId19"/>
  </p:notesMasterIdLst>
  <p:handoutMasterIdLst>
    <p:handoutMasterId r:id="rId20"/>
  </p:handoutMasterIdLst>
  <p:sldIdLst>
    <p:sldId id="272" r:id="rId8"/>
    <p:sldId id="317" r:id="rId9"/>
    <p:sldId id="324" r:id="rId10"/>
    <p:sldId id="318" r:id="rId11"/>
    <p:sldId id="325" r:id="rId12"/>
    <p:sldId id="319" r:id="rId13"/>
    <p:sldId id="326" r:id="rId14"/>
    <p:sldId id="320" r:id="rId15"/>
    <p:sldId id="321" r:id="rId16"/>
    <p:sldId id="323" r:id="rId17"/>
    <p:sldId id="322" r:id="rId18"/>
  </p:sldIdLst>
  <p:sldSz cx="10460038" cy="756126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rgbClr val="E3284A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rgbClr val="E3284A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rgbClr val="E3284A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rgbClr val="E3284A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rgbClr val="E3284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rgbClr val="E3284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rgbClr val="E3284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rgbClr val="E3284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rgbClr val="E3284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5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EA"/>
    <a:srgbClr val="0000FF"/>
    <a:srgbClr val="9FAA00"/>
    <a:srgbClr val="E3284A"/>
    <a:srgbClr val="EF6820"/>
    <a:srgbClr val="5C705E"/>
    <a:srgbClr val="00AFAD"/>
    <a:srgbClr val="856FB3"/>
    <a:srgbClr val="D6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41" autoAdjust="0"/>
    <p:restoredTop sz="92549" autoAdjust="0"/>
  </p:normalViewPr>
  <p:slideViewPr>
    <p:cSldViewPr>
      <p:cViewPr varScale="1">
        <p:scale>
          <a:sx n="60" d="100"/>
          <a:sy n="60" d="100"/>
        </p:scale>
        <p:origin x="872" y="60"/>
      </p:cViewPr>
      <p:guideLst>
        <p:guide orient="horz"/>
        <p:guide pos="65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08" y="-84"/>
      </p:cViewPr>
      <p:guideLst>
        <p:guide orient="horz" pos="312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080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2105" y="0"/>
            <a:ext cx="2938080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2209"/>
            <a:ext cx="2938080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2105" y="9422209"/>
            <a:ext cx="2938080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243938E-1767-4343-912D-CE9164235E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302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080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105" y="0"/>
            <a:ext cx="2938080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9150" y="744538"/>
            <a:ext cx="5145088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019" y="4711105"/>
            <a:ext cx="5425763" cy="446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2209"/>
            <a:ext cx="2938080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105" y="9422209"/>
            <a:ext cx="2938080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1651C1-F341-44E7-B3F4-FFAB02874D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468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UPowerPoint38mmM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395288"/>
            <a:ext cx="29464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3619500"/>
            <a:ext cx="6923087" cy="688975"/>
          </a:xfrm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 in Black - Arial 40pt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536575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2"/>
                </a:solidFill>
              </a:defRPr>
            </a:lvl1pPr>
          </a:lstStyle>
          <a:p>
            <a:r>
              <a:rPr lang="en-US"/>
              <a:t>Subheading and date in grey - Arial 30pt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A13B5-B1AB-4CC0-8E1E-3BD7C5091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073AC-8314-4AC1-9B73-1D08D10B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1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1763713"/>
            <a:ext cx="2352675" cy="337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763713"/>
            <a:ext cx="6905625" cy="3379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2B1E8-DD78-4F18-947B-8512860D0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71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225" y="2349500"/>
            <a:ext cx="8891588" cy="16208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450" y="4284663"/>
            <a:ext cx="73231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A88F4-67A4-4DE9-93A5-59C5CF73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47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899D-C9E6-4CF3-A1BE-FCFC676D5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41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F0B6-B470-4FC8-9F91-BD2C63CE5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62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418D-DC12-49D8-A5B1-5130E4D90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04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9B6C-DC08-47BD-92A7-C2F4DFBA8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83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E5F75-C9D7-48D6-AD4B-BB66B703C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79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F8E7C-573B-49BF-A096-61320990D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4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A74F-D20E-4738-A17E-06470C43F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D5A8-204E-4E0D-9830-29D9C34EB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4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A863-5F6D-4400-A51D-D85EE773C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49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735D8-222C-4928-B624-1113F6179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69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2719388"/>
            <a:ext cx="2352675" cy="173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19388"/>
            <a:ext cx="6905625" cy="1733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9D29A-D0CC-458D-9BAD-9F725F5AB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78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106" y="2381501"/>
            <a:ext cx="9060760" cy="109945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0106" y="3491756"/>
            <a:ext cx="9060761" cy="274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985">
                <a:solidFill>
                  <a:schemeClr val="bg1"/>
                </a:solidFill>
              </a:defRPr>
            </a:lvl1pPr>
            <a:lvl2pPr marL="378037" indent="0" algn="ctr">
              <a:buNone/>
              <a:defRPr sz="1654"/>
            </a:lvl2pPr>
            <a:lvl3pPr marL="756076" indent="0" algn="ctr">
              <a:buNone/>
              <a:defRPr sz="1489"/>
            </a:lvl3pPr>
            <a:lvl4pPr marL="1134113" indent="0" algn="ctr">
              <a:buNone/>
              <a:defRPr sz="1323"/>
            </a:lvl4pPr>
            <a:lvl5pPr marL="1512152" indent="0" algn="ctr">
              <a:buNone/>
              <a:defRPr sz="1323"/>
            </a:lvl5pPr>
            <a:lvl6pPr marL="1890189" indent="0" algn="ctr">
              <a:buNone/>
              <a:defRPr sz="1323"/>
            </a:lvl6pPr>
            <a:lvl7pPr marL="2268227" indent="0" algn="ctr">
              <a:buNone/>
              <a:defRPr sz="1323"/>
            </a:lvl7pPr>
            <a:lvl8pPr marL="2646265" indent="0" algn="ctr">
              <a:buNone/>
              <a:defRPr sz="1323"/>
            </a:lvl8pPr>
            <a:lvl9pPr marL="3024302" indent="0" algn="ctr">
              <a:buNone/>
              <a:defRPr sz="1323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3800" y="7091536"/>
            <a:ext cx="2353509" cy="15270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103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279" y="6106076"/>
            <a:ext cx="1726085" cy="113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290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41517" y="1297407"/>
            <a:ext cx="617719" cy="5556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9" b="1">
                <a:solidFill>
                  <a:schemeClr val="accent1"/>
                </a:solidFill>
              </a:defRPr>
            </a:lvl1pPr>
          </a:lstStyle>
          <a:p>
            <a:r>
              <a:rPr lang="en-US" sz="3969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59236" y="1297404"/>
            <a:ext cx="3668627" cy="288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59236" y="1594141"/>
            <a:ext cx="3668627" cy="396917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3" b="0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41517" y="2069748"/>
            <a:ext cx="617719" cy="5556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9" b="1">
                <a:solidFill>
                  <a:schemeClr val="accent1"/>
                </a:solidFill>
              </a:defRPr>
            </a:lvl1pPr>
          </a:lstStyle>
          <a:p>
            <a:r>
              <a:rPr lang="en-US" sz="3969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59236" y="2069745"/>
            <a:ext cx="3668627" cy="288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59236" y="2366482"/>
            <a:ext cx="3668627" cy="396917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3" b="0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41517" y="2842090"/>
            <a:ext cx="617719" cy="5556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9" b="1">
                <a:solidFill>
                  <a:schemeClr val="accent1"/>
                </a:solidFill>
              </a:defRPr>
            </a:lvl1pPr>
          </a:lstStyle>
          <a:p>
            <a:r>
              <a:rPr lang="en-US" sz="3969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9236" y="2842087"/>
            <a:ext cx="3668627" cy="288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59236" y="3138824"/>
            <a:ext cx="3668627" cy="396917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3" b="0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41517" y="3614429"/>
            <a:ext cx="617719" cy="5556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9" b="1">
                <a:solidFill>
                  <a:schemeClr val="accent1"/>
                </a:solidFill>
              </a:defRPr>
            </a:lvl1pPr>
          </a:lstStyle>
          <a:p>
            <a:r>
              <a:rPr lang="en-US" sz="3969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59236" y="3614428"/>
            <a:ext cx="3668627" cy="288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59236" y="3911165"/>
            <a:ext cx="3668627" cy="396917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3" b="0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41517" y="4386771"/>
            <a:ext cx="617719" cy="5556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9" b="1">
                <a:solidFill>
                  <a:schemeClr val="accent1"/>
                </a:solidFill>
              </a:defRPr>
            </a:lvl1pPr>
          </a:lstStyle>
          <a:p>
            <a:r>
              <a:rPr lang="en-US" sz="3969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59236" y="4386769"/>
            <a:ext cx="3668627" cy="288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59236" y="4683507"/>
            <a:ext cx="3668627" cy="396917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3" b="0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41517" y="5159114"/>
            <a:ext cx="617719" cy="5556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9" b="1">
                <a:solidFill>
                  <a:schemeClr val="accent1"/>
                </a:solidFill>
              </a:defRPr>
            </a:lvl1pPr>
          </a:lstStyle>
          <a:p>
            <a:r>
              <a:rPr lang="en-US" sz="3969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59236" y="5159111"/>
            <a:ext cx="3668627" cy="288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59236" y="5455848"/>
            <a:ext cx="3668627" cy="396917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3" b="0"/>
            </a:lvl1pPr>
            <a:lvl2pPr marL="504051" indent="0">
              <a:buNone/>
              <a:defRPr sz="1323" b="1"/>
            </a:lvl2pPr>
            <a:lvl3pPr marL="1008101" indent="0">
              <a:buNone/>
              <a:defRPr sz="1323" b="1"/>
            </a:lvl3pPr>
            <a:lvl4pPr marL="1512152" indent="0">
              <a:buNone/>
              <a:defRPr sz="1323" b="1"/>
            </a:lvl4pPr>
            <a:lvl5pPr marL="2016201" indent="0">
              <a:buNone/>
              <a:defRPr sz="1323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376560" cy="756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41518" y="849481"/>
            <a:ext cx="1194685" cy="23382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4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9897564" y="7017671"/>
            <a:ext cx="562474" cy="54212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</p:spTree>
    <p:extLst>
      <p:ext uri="{BB962C8B-B14F-4D97-AF65-F5344CB8AC3E}">
        <p14:creationId xmlns:p14="http://schemas.microsoft.com/office/powerpoint/2010/main" val="3246584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4175" y="1190750"/>
            <a:ext cx="9403389" cy="5826921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317512">
              <a:lnSpc>
                <a:spcPts val="1764"/>
              </a:lnSpc>
              <a:buNone/>
              <a:defRPr sz="1323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9897564" y="7017671"/>
            <a:ext cx="562474" cy="54212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176" y="600135"/>
            <a:ext cx="1194685" cy="23382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4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90606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9897564" y="7017671"/>
            <a:ext cx="562474" cy="54212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759" y="839525"/>
            <a:ext cx="8485746" cy="277841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4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175" y="600135"/>
            <a:ext cx="1441344" cy="23382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4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4759" y="1268610"/>
            <a:ext cx="9452805" cy="5749060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/>
            </a:lvl1pPr>
            <a:lvl2pPr marL="504051" indent="0">
              <a:buNone/>
              <a:defRPr sz="1323"/>
            </a:lvl2pPr>
            <a:lvl3pPr marL="1008101" indent="0">
              <a:buNone/>
              <a:defRPr sz="1323"/>
            </a:lvl3pPr>
            <a:lvl4pPr marL="1512152" indent="0">
              <a:buNone/>
              <a:defRPr sz="1323"/>
            </a:lvl4pPr>
            <a:lvl5pPr marL="2016201" indent="0">
              <a:buNone/>
              <a:defRPr sz="1323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692671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9897564" y="7017671"/>
            <a:ext cx="562474" cy="54212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759" y="839525"/>
            <a:ext cx="8485746" cy="277841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4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4531" y="1268610"/>
            <a:ext cx="9452805" cy="57490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175" y="600135"/>
            <a:ext cx="1441344" cy="23382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4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203656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9897564" y="7017671"/>
            <a:ext cx="562474" cy="54212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759" y="839525"/>
            <a:ext cx="8485746" cy="277841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4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24694" y="1268610"/>
            <a:ext cx="6872641" cy="57490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759" y="1268612"/>
            <a:ext cx="2370735" cy="5749059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4063" indent="0">
              <a:buNone/>
              <a:defRPr sz="1323" b="0"/>
            </a:lvl2pPr>
            <a:lvl3pPr marL="1008126" indent="0">
              <a:buNone/>
              <a:defRPr sz="1323" b="0"/>
            </a:lvl3pPr>
            <a:lvl4pPr marL="1512189" indent="0">
              <a:buNone/>
              <a:defRPr sz="1323" b="0"/>
            </a:lvl4pPr>
            <a:lvl5pPr marL="2016252" indent="0">
              <a:buNone/>
              <a:defRPr sz="1323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175" y="600135"/>
            <a:ext cx="1441344" cy="23382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4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086157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9897564" y="7017671"/>
            <a:ext cx="562474" cy="54212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759" y="839525"/>
            <a:ext cx="8485746" cy="277841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4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118" y="1268610"/>
            <a:ext cx="4824217" cy="57490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759" y="1268612"/>
            <a:ext cx="4410442" cy="5749059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4063" indent="0">
              <a:buNone/>
              <a:defRPr sz="1323" b="0"/>
            </a:lvl2pPr>
            <a:lvl3pPr marL="1008126" indent="0">
              <a:buNone/>
              <a:defRPr sz="1323" b="0"/>
            </a:lvl3pPr>
            <a:lvl4pPr marL="1512189" indent="0">
              <a:buNone/>
              <a:defRPr sz="1323" b="0"/>
            </a:lvl4pPr>
            <a:lvl5pPr marL="2016252" indent="0">
              <a:buNone/>
              <a:defRPr sz="1323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175" y="600135"/>
            <a:ext cx="1441344" cy="23382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4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07849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6E0A-D33C-4F24-96A5-73B90DEAE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9897564" y="7017671"/>
            <a:ext cx="562474" cy="54212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759" y="839525"/>
            <a:ext cx="8485746" cy="277841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4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118" y="1268610"/>
            <a:ext cx="4824217" cy="57490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759" y="1268611"/>
            <a:ext cx="4410442" cy="2741335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323" b="0"/>
            </a:lvl1pPr>
            <a:lvl2pPr marL="504063" indent="0">
              <a:buNone/>
              <a:defRPr sz="1323" b="0"/>
            </a:lvl2pPr>
            <a:lvl3pPr marL="1008126" indent="0">
              <a:buNone/>
              <a:defRPr sz="1323" b="0"/>
            </a:lvl3pPr>
            <a:lvl4pPr marL="1512189" indent="0">
              <a:buNone/>
              <a:defRPr sz="1323" b="0"/>
            </a:lvl4pPr>
            <a:lvl5pPr marL="2016252" indent="0">
              <a:buNone/>
              <a:defRPr sz="1323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758" y="4270429"/>
            <a:ext cx="4410442" cy="2741335"/>
          </a:xfrm>
          <a:prstGeom prst="rect">
            <a:avLst/>
          </a:prstGeom>
        </p:spPr>
        <p:txBody>
          <a:bodyPr lIns="36000" tIns="36000" rIns="36000" bIns="36000"/>
          <a:lstStyle>
            <a:lvl1pPr marL="189024" indent="-189024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4063" indent="0">
              <a:buNone/>
              <a:defRPr sz="1323" b="0"/>
            </a:lvl2pPr>
            <a:lvl3pPr marL="1008126" indent="0">
              <a:buNone/>
              <a:defRPr sz="1323" b="0"/>
            </a:lvl3pPr>
            <a:lvl4pPr marL="1512189" indent="0">
              <a:buNone/>
              <a:defRPr sz="1323" b="0"/>
            </a:lvl4pPr>
            <a:lvl5pPr marL="2016252" indent="0">
              <a:buNone/>
              <a:defRPr sz="1323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175" y="600135"/>
            <a:ext cx="1441344" cy="23382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4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5150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9897564" y="7017671"/>
            <a:ext cx="562474" cy="54212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759" y="839525"/>
            <a:ext cx="8485746" cy="277841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4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759" y="1268611"/>
            <a:ext cx="2919887" cy="5749060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4063" indent="0">
              <a:buNone/>
              <a:defRPr sz="1323" b="0"/>
            </a:lvl2pPr>
            <a:lvl3pPr marL="1008126" indent="0">
              <a:buNone/>
              <a:defRPr sz="1323" b="0"/>
            </a:lvl3pPr>
            <a:lvl4pPr marL="1512189" indent="0">
              <a:buNone/>
              <a:defRPr sz="1323" b="0"/>
            </a:lvl4pPr>
            <a:lvl5pPr marL="2016252" indent="0">
              <a:buNone/>
              <a:defRPr sz="1323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0183" y="1268610"/>
            <a:ext cx="2919887" cy="5749060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4063" indent="0">
              <a:buNone/>
              <a:defRPr sz="1323" b="0"/>
            </a:lvl2pPr>
            <a:lvl3pPr marL="1008126" indent="0">
              <a:buNone/>
              <a:defRPr sz="1323" b="0"/>
            </a:lvl3pPr>
            <a:lvl4pPr marL="1512189" indent="0">
              <a:buNone/>
              <a:defRPr sz="1323" b="0"/>
            </a:lvl4pPr>
            <a:lvl5pPr marL="2016252" indent="0">
              <a:buNone/>
              <a:defRPr sz="1323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15607" y="1268607"/>
            <a:ext cx="3281957" cy="5749060"/>
          </a:xfrm>
          <a:prstGeom prst="rect">
            <a:avLst/>
          </a:prstGeom>
        </p:spPr>
        <p:txBody>
          <a:bodyPr lIns="36000" tIns="36000" rIns="36000" bIns="36000"/>
          <a:lstStyle>
            <a:lvl1pPr marL="189024" indent="-189024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4063" indent="0">
              <a:buNone/>
              <a:defRPr sz="1323" b="0"/>
            </a:lvl2pPr>
            <a:lvl3pPr marL="1008126" indent="0">
              <a:buNone/>
              <a:defRPr sz="1323" b="0"/>
            </a:lvl3pPr>
            <a:lvl4pPr marL="1512189" indent="0">
              <a:buNone/>
              <a:defRPr sz="1323" b="0"/>
            </a:lvl4pPr>
            <a:lvl5pPr marL="2016252" indent="0">
              <a:buNone/>
              <a:defRPr sz="1323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175" y="600135"/>
            <a:ext cx="1441344" cy="23382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4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539631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9897564" y="7017671"/>
            <a:ext cx="562474" cy="54212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759" y="839525"/>
            <a:ext cx="8485746" cy="277841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4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759" y="1268611"/>
            <a:ext cx="9452805" cy="251202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4063" indent="0">
              <a:buNone/>
              <a:defRPr sz="1323" b="0"/>
            </a:lvl2pPr>
            <a:lvl3pPr marL="1008126" indent="0">
              <a:buNone/>
              <a:defRPr sz="1323" b="0"/>
            </a:lvl3pPr>
            <a:lvl4pPr marL="1512189" indent="0">
              <a:buNone/>
              <a:defRPr sz="1323" b="0"/>
            </a:lvl4pPr>
            <a:lvl5pPr marL="2016252" indent="0">
              <a:buNone/>
              <a:defRPr sz="1323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759" y="3931878"/>
            <a:ext cx="9452805" cy="3085789"/>
          </a:xfrm>
          <a:prstGeom prst="rect">
            <a:avLst/>
          </a:prstGeom>
        </p:spPr>
        <p:txBody>
          <a:bodyPr lIns="36000" tIns="36000" rIns="36000" bIns="36000"/>
          <a:lstStyle>
            <a:lvl1pPr marL="189024" indent="-189024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4063" indent="0">
              <a:buNone/>
              <a:defRPr sz="1323" b="0"/>
            </a:lvl2pPr>
            <a:lvl3pPr marL="1008126" indent="0">
              <a:buNone/>
              <a:defRPr sz="1323" b="0"/>
            </a:lvl3pPr>
            <a:lvl4pPr marL="1512189" indent="0">
              <a:buNone/>
              <a:defRPr sz="1323" b="0"/>
            </a:lvl4pPr>
            <a:lvl5pPr marL="2016252" indent="0">
              <a:buNone/>
              <a:defRPr sz="1323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175" y="600135"/>
            <a:ext cx="1441344" cy="23382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4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157769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6407-CC6F-4F85-8320-88E885FB3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E120C-DCF7-468D-9B32-080C279C6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4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67D27-F2D2-4DBE-8086-F8E782DC9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4E969-CA1A-44F0-9DD4-963C82130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2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E3873-B6D4-49D5-A874-8F09552F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3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BF8C7-76D2-4601-8313-AFAC88808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763713"/>
            <a:ext cx="94107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Title in colour - Arial 48pt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733675"/>
            <a:ext cx="94107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Tabbed text information in black with bullet - Arial 28pt</a:t>
            </a:r>
          </a:p>
          <a:p>
            <a:pPr lvl="1"/>
            <a:r>
              <a:rPr lang="en-US" altLang="en-US"/>
              <a:t>Bullet point should be in the same colour as heading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3463" y="6884988"/>
            <a:ext cx="331311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02CBD53-717F-435A-8473-8CEFDEDA8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1" descr="OUPowerPoint18mmShiel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163" y="395288"/>
            <a:ext cx="7445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+mj-lt"/>
          <a:ea typeface="+mj-ea"/>
          <a:cs typeface="+mj-cs"/>
        </a:defRPr>
      </a:lvl1pPr>
      <a:lvl2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2pPr>
      <a:lvl3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3pPr>
      <a:lvl4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4pPr>
      <a:lvl5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9pPr>
    </p:titleStyle>
    <p:bodyStyle>
      <a:lvl1pPr marL="298450" indent="-2984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993775" indent="-1968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719388"/>
            <a:ext cx="94107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Divider title in black - Arial 50pt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4068763"/>
            <a:ext cx="94107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Subheading in black - Arial 20pt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3463" y="6884988"/>
            <a:ext cx="331311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383C81-96EC-478A-8B25-946BC5BD4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6" descr="OUPowerPoint18mmShiel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163" y="395288"/>
            <a:ext cx="7445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</a:defRPr>
      </a:lvl1pPr>
      <a:lvl2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2pPr>
      <a:lvl3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3pPr>
      <a:lvl4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4pPr>
      <a:lvl5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9pPr>
    </p:titleStyle>
    <p:bodyStyle>
      <a:lvl1pPr marL="298450" indent="-2984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993775" indent="-1968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20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841" y="220837"/>
            <a:ext cx="929828" cy="61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29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openuniv.sharepoint.com/sites/itmgt/o365/SitePages/OneDrive.aspx" TargetMode="Externa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niv.sharepoint.com/sites/intranet-it/Pages/software.aspx" TargetMode="Externa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univ.sharepoint.com/sites/intranet-it/Pages/shes-got-ticket-raise.aspx" TargetMode="External"/><Relationship Id="rId2" Type="http://schemas.openxmlformats.org/officeDocument/2006/relationships/hyperlink" Target="https://openuniv.sharepoint.com/sites/intranet-it/Pages/how-do-i.aspx" TargetMode="External"/><Relationship Id="rId1" Type="http://schemas.openxmlformats.org/officeDocument/2006/relationships/slideLayout" Target="../slideLayouts/slideLayout26.xml"/><Relationship Id="rId4" Type="http://schemas.openxmlformats.org/officeDocument/2006/relationships/hyperlink" Target="https://askit.open.ac.u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T-Service-Desk@open.ac.uk" TargetMode="Externa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wreset.open.ac.uk/PasswordReset/default.aspx" TargetMode="External"/><Relationship Id="rId2" Type="http://schemas.openxmlformats.org/officeDocument/2006/relationships/hyperlink" Target="https://openuniv.sharepoint.com/sites/intranet-it/Pages/password-reset.aspx" TargetMode="Externa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niv.sharepoint.com/sites/intranet-it/Pages/managed-autonomous-and-semi-autonomous.aspx" TargetMode="Externa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locker-service.open.ac.uk/" TargetMode="External"/><Relationship Id="rId2" Type="http://schemas.openxmlformats.org/officeDocument/2006/relationships/hyperlink" Target="https://openuniv.sharepoint.com/sites/intranet-it/Pages/changing-bitlocker-password.aspx" TargetMode="Externa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univ.sharepoint.com/sites/itmgt/o365/SitePages/Office%20365%20Portal.aspx" TargetMode="External"/><Relationship Id="rId2" Type="http://schemas.openxmlformats.org/officeDocument/2006/relationships/hyperlink" Target="http://portal.office.com/" TargetMode="External"/><Relationship Id="rId1" Type="http://schemas.openxmlformats.org/officeDocument/2006/relationships/slideLayout" Target="../slideLayouts/slideLayout26.xml"/><Relationship Id="rId4" Type="http://schemas.openxmlformats.org/officeDocument/2006/relationships/hyperlink" Target="https://openuniv.sharepoint.com/sites/itmgt/o365/SitePages/Learn%20by%20App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938" y="3230904"/>
            <a:ext cx="8733019" cy="1325299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IT Service Desk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Jon Steggles</a:t>
            </a:r>
            <a:b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Team Leader 2</a:t>
            </a:r>
            <a:r>
              <a:rPr lang="en-GB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Line Service Desk</a:t>
            </a: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One Drive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OneDrive is a place to save your files online (similar to Dropbox). </a:t>
            </a:r>
            <a:endParaRPr lang="en-GB" sz="1800" dirty="0"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Total storage per person is ​​1T with a size limit per file of 10GB and file are encrypted at rest and ​in transit.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2"/>
              </a:rPr>
              <a:t>https://openuniv.sharepoint.com/sites/itmgt/o365/SitePages/OneDrive.aspx</a:t>
            </a: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endParaRPr lang="en-GB" sz="1800" u="sng" dirty="0">
              <a:solidFill>
                <a:srgbClr val="0E56A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Please ensure your Research is Securely Backed up at all times, Data Loss can be avoided!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C83715-A00C-433F-A7EE-0FC70D2CD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75" y="4493707"/>
            <a:ext cx="5828281" cy="25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7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software has already been packaged and is available either for you to install yourself through your Application Catalogue, or for you to request via a Service Request in IT Self-Service. </a:t>
            </a: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Open University Maintains a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Catalogue of 1200+ applications.</a:t>
            </a: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software may require your faculty to purchase a licence and must be requested through your supervisor. </a:t>
            </a: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information can be found in the Software Catalogue via the IT Intranet. </a:t>
            </a: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https://openuniv.sharepoint.com/sites/intranet-it/Pages/software.aspx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75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 Service Desk</a:t>
            </a: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Services and Support Team comprises of the following teams: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Line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This team is the first point of contact between the IT organization and the business for all incident reports and service requests.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503964">
              <a:lnSpc>
                <a:spcPct val="100000"/>
              </a:lnSpc>
              <a:spcBef>
                <a:spcPts val="0"/>
              </a:spcBef>
              <a:buClr>
                <a:srgbClr val="75AAE5"/>
              </a:buClr>
              <a:buSzPct val="90000"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Line</a:t>
            </a:r>
          </a:p>
          <a:p>
            <a:pPr defTabSz="503964">
              <a:lnSpc>
                <a:spcPct val="100000"/>
              </a:lnSpc>
              <a:spcBef>
                <a:spcPts val="0"/>
              </a:spcBef>
              <a:buClr>
                <a:srgbClr val="75AAE5"/>
              </a:buClr>
              <a:buSzPct val="90000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Second Line deal with the queries submitted via the self service portal and Incidents that first-line support escalate.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Service Administration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Account creation </a:t>
            </a: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administration al all user accounts at the University</a:t>
            </a: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lang="en-GB" sz="1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Audio Visual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Management of meeting rooms and The lecture theatres on campus, filming and Streaming live events</a:t>
            </a: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50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36000" tIns="36000" rIns="36000" bIns="36000" anchor="t"/>
          <a:lstStyle/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 Service Desk</a:t>
            </a:r>
          </a:p>
          <a:p>
            <a:pPr marL="0" marR="0" lvl="0" indent="0" algn="l" defTabSz="50396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Lucida Grande"/>
              <a:buNone/>
              <a:tabLst/>
              <a:defRPr/>
            </a:pP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503964">
              <a:lnSpc>
                <a:spcPct val="100000"/>
              </a:lnSpc>
              <a:spcBef>
                <a:spcPts val="0"/>
              </a:spcBef>
              <a:buClr>
                <a:srgbClr val="75AAE5"/>
              </a:buClr>
              <a:buSzPct val="90000"/>
              <a:buFont typeface="Lucida Grande"/>
              <a:defRPr/>
            </a:pP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503964">
              <a:lnSpc>
                <a:spcPct val="100000"/>
              </a:lnSpc>
              <a:spcBef>
                <a:spcPts val="0"/>
              </a:spcBef>
              <a:buClr>
                <a:srgbClr val="75AAE5"/>
              </a:buClr>
              <a:buSzPct val="90000"/>
              <a:buFont typeface="Lucida Grande"/>
              <a:defRPr/>
            </a:pPr>
            <a:r>
              <a:rPr lang="en-GB" sz="1800" b="1" dirty="0">
                <a:latin typeface="Calibri"/>
                <a:cs typeface="Calibri"/>
              </a:rPr>
              <a:t>All Graduate student IT support requests are handled by the Service Desk</a:t>
            </a:r>
            <a:endParaRPr lang="en-GB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503964">
              <a:lnSpc>
                <a:spcPct val="100000"/>
              </a:lnSpc>
              <a:spcBef>
                <a:spcPts val="0"/>
              </a:spcBef>
              <a:buFont typeface="Lucida Grande"/>
              <a:defRPr/>
            </a:pPr>
            <a:endParaRPr lang="en-GB" sz="1800" b="1" dirty="0">
              <a:latin typeface="Calibri"/>
              <a:cs typeface="Calibri"/>
            </a:endParaRPr>
          </a:p>
          <a:p>
            <a:pPr defTabSz="503964">
              <a:lnSpc>
                <a:spcPct val="100000"/>
              </a:lnSpc>
              <a:spcBef>
                <a:spcPts val="0"/>
              </a:spcBef>
              <a:buFont typeface="Lucida Grande"/>
              <a:defRPr/>
            </a:pPr>
            <a:endParaRPr lang="en-GB" sz="1800" b="1" dirty="0">
              <a:latin typeface="Calibri"/>
              <a:cs typeface="Calibri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Hours: 	9.00am – 5.00pm Monday – Friday</a:t>
            </a:r>
          </a:p>
          <a:p>
            <a:pPr marL="0" indent="0">
              <a:buNone/>
            </a:pP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Telephone: 01908 (6) 54321</a:t>
            </a:r>
          </a:p>
          <a:p>
            <a:pPr marL="0" indent="0">
              <a:buNone/>
            </a:pP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Linked from the IT intranet using these buttons:</a:t>
            </a:r>
          </a:p>
          <a:p>
            <a:pPr marL="0" indent="0">
              <a:buNone/>
            </a:pP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Type ‘</a:t>
            </a:r>
            <a:r>
              <a:rPr lang="en-GB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askit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’ into your web browser</a:t>
            </a:r>
          </a:p>
          <a:p>
            <a:pPr marL="203835" marR="0" lvl="0" indent="-203835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7790D2-B85B-4CC6-B933-61FF71BB4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067" y="3564607"/>
            <a:ext cx="2962913" cy="16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9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should I contact IT over the phone directly?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Only contact the IT Service Desk directly on 01908 (6)54321 if your issue is stopping you from working.</a:t>
            </a:r>
            <a:endParaRPr lang="en-GB" sz="18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Important Steps To Take If You Encounter IT Issues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​​If you encounter one of the commonly seen issues below, please first use the helpful resources and guides found in our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How Do I? Guides.</a:t>
            </a: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Self-Service portal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Details on the Staff Self-Service portal how to raise tickets and the difference between an Incident and  a Service Request can be found on this resource page: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https://openuniv.sharepoint.com/sites/intranet-it/Pages/shes-got-ticket-raise.aspx</a:t>
            </a: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Self-Service portal can be found via this link: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https://askit.open.ac.uk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12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Please raise Incident Requests (IRs) via 'Report an incident’ on the self service platform if something broken or not working properly 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lang="en-GB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Service requests should</a:t>
            </a: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 raised when additional software is required, please see the software centre for all free to air software. Anything that requires a licence will need to have approval from a supervisor.</a:t>
            </a: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all new post grad research students raising tickets, calling or emailing the Service Desk in the month of October please enter </a:t>
            </a:r>
            <a:r>
              <a:rPr lang="en-GB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URGENT PGRS </a:t>
            </a: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title or let the Service desk know you are new to the university so the Service Desk can prioritise the tickets and ensure they are assigned to the correct </a:t>
            </a:r>
            <a:r>
              <a:rPr lang="en-GB" sz="18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if </a:t>
            </a: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needed.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 students are asked to raise tickets as normal.</a:t>
            </a: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503964">
              <a:lnSpc>
                <a:spcPct val="100000"/>
              </a:lnSpc>
              <a:spcBef>
                <a:spcPts val="0"/>
              </a:spcBef>
              <a:buClr>
                <a:srgbClr val="75AAE5"/>
              </a:buClr>
              <a:buSzPct val="90000"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emailing out of hours or from overseas, the email address for IT Service Desk is </a:t>
            </a: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IT-Service-Desk@open.ac.uk</a:t>
            </a: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please include a with contact number and state what the problem is</a:t>
            </a: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GB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nclude</a:t>
            </a: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any OU asset numbers in the email.  As above for all new students please include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URGENT PGRS </a:t>
            </a: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 the title for the month of may.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1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75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 Account unlock/Windows password change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Please use this guidance on OU Account unlock or Windows password change: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u="sng" dirty="0">
                <a:solidFill>
                  <a:srgbClr val="0E56A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https://openuniv.sharepoint.com/sites/intranet-it/Pages/password-reset.aspx</a:t>
            </a:r>
            <a:r>
              <a:rPr lang="en-GB" sz="1800" u="sng" dirty="0">
                <a:solidFill>
                  <a:srgbClr val="0E56A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link can be used to perform an OU Account unlock or Windows password reset via a smart mobile or tablet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u="sng" dirty="0">
                <a:solidFill>
                  <a:srgbClr val="0E56A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https://pwreset.open.ac.uk/PasswordReset/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this site does not work, then please call for assistance.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6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</a:t>
            </a:r>
            <a:r>
              <a:rPr kumimoji="0" lang="en-GB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niversity</a:t>
            </a: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provides HP Optimised Windows 10 laptops.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kumimoji="0" lang="en-GB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esktop</a:t>
            </a: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devices can be requested with a business case and will need to be approved by a supervisor.</a:t>
            </a: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devices are deployed with a </a:t>
            </a: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managed O/S with Microsoft office 365. </a:t>
            </a: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All Hardware is faculty procured, if you require any additional hardware please speak to a supervisor for approval.</a:t>
            </a: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Devices are secured with Bitlocker encryption to secure data.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Semi Autonomous permissions  and Autonomous devices can be granted Information on both can be found here: </a:t>
            </a: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https://openuniv.sharepoint.com/sites/intranet-it/Pages/managed-autonomous-and-semi-autonomous.aspx</a:t>
            </a:r>
            <a:r>
              <a:rPr lang="en-GB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7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75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BitLocker Self-Reset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reset your Bitlocker encryption code please follow the steps here: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u="sng" dirty="0">
                <a:solidFill>
                  <a:srgbClr val="0E56A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https://openuniv.sharepoint.com/sites/intranet-it/Pages/changing-bitlocker-password.aspx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Please take note of this web page and save this to you smart mobile or tablet where possible: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GB" sz="1800" u="sng" dirty="0">
                <a:solidFill>
                  <a:srgbClr val="0E56A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https://bitlocker-service.open.ac.uk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550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8AE012-6555-422A-A967-4F658EAE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477" y="543593"/>
            <a:ext cx="1764074" cy="290365"/>
          </a:xfrm>
        </p:spPr>
        <p:txBody>
          <a:bodyPr/>
          <a:lstStyle/>
          <a:p>
            <a:r>
              <a:rPr lang="en-GB" dirty="0"/>
              <a:t>IT Service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D881-FDD4-4172-B505-D84C26A22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750"/>
              </a:spcAft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Office 365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 to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http://portal.office.com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Log in with OUCU@open.ac.uk and your normal OU password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here you have access to your emails, OneDrive, Yammer, your calendar and online Office apps - Word, PowerPoint, Excel and OneNote.</a:t>
            </a:r>
            <a:b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See: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Advice on Office 365 portal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you login to the portal, you have links to install Microsoft Office 365 for free onto up to 5 computers/mobile devices and also if you click on Microsoft Teams from the home page, you can download the Desktop client for your personal machine. 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 By App: Office 365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IT pages on the intranet have a central repository with information &amp; in-depth guidance on the Office 365 suite of software.</a:t>
            </a:r>
          </a:p>
          <a:p>
            <a:pPr marL="0" indent="0">
              <a:buNone/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https://openuniv.sharepoint.com/sites/itmgt/o365/SitePages/Learn%20by%20App.aspx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R="0" lvl="0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04232" marR="0" lvl="0" indent="-204232" algn="l" defTabSz="503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AAE5"/>
              </a:buClr>
              <a:buSzPct val="90000"/>
              <a:buFont typeface="Lucida Grande"/>
              <a:buChar char="●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847956"/>
      </p:ext>
    </p:extLst>
  </p:cSld>
  <p:clrMapOvr>
    <a:masterClrMapping/>
  </p:clrMapOvr>
</p:sld>
</file>

<file path=ppt/theme/theme1.xml><?xml version="1.0" encoding="utf-8"?>
<a:theme xmlns:a="http://schemas.openxmlformats.org/drawingml/2006/main" name="OU PowerPoint">
  <a:themeElements>
    <a:clrScheme name="OU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U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0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1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">
  <a:themeElements>
    <a:clrScheme name="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92C9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7E1F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7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8">
        <a:dk1>
          <a:srgbClr val="000000"/>
        </a:dk1>
        <a:lt1>
          <a:srgbClr val="78003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EA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9">
        <a:dk1>
          <a:srgbClr val="000000"/>
        </a:dk1>
        <a:lt1>
          <a:srgbClr val="002E6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0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1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2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CFC28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4DDC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5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4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2c2333e-fd72-445f-811b-58e87f036d0d">
      <Terms xmlns="http://schemas.microsoft.com/office/infopath/2007/PartnerControls"/>
    </lcf76f155ced4ddcb4097134ff3c332f>
    <TaxCatchAll xmlns="ef9f2b87-00cd-4fdf-a466-8bd4dc876e0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6B7C4B9D65B4588A5B1E2D638F928" ma:contentTypeVersion="12" ma:contentTypeDescription="Create a new document." ma:contentTypeScope="" ma:versionID="8c15c3d9bf7dc93a051486a5c34eb080">
  <xsd:schema xmlns:xsd="http://www.w3.org/2001/XMLSchema" xmlns:xs="http://www.w3.org/2001/XMLSchema" xmlns:p="http://schemas.microsoft.com/office/2006/metadata/properties" xmlns:ns2="82c2333e-fd72-445f-811b-58e87f036d0d" xmlns:ns3="ef9f2b87-00cd-4fdf-a466-8bd4dc876e0c" targetNamespace="http://schemas.microsoft.com/office/2006/metadata/properties" ma:root="true" ma:fieldsID="9d234a7356ebf35a507f15d9abde7c91" ns2:_="" ns3:_="">
    <xsd:import namespace="82c2333e-fd72-445f-811b-58e87f036d0d"/>
    <xsd:import namespace="ef9f2b87-00cd-4fdf-a466-8bd4dc876e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c2333e-fd72-445f-811b-58e87f036d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fb35f09-1364-44fa-bda6-079b81d03a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f2b87-00cd-4fdf-a466-8bd4dc876e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abb05e9-f670-4871-a815-59d3a75f9455}" ma:internalName="TaxCatchAll" ma:showField="CatchAllData" ma:web="ef9f2b87-00cd-4fdf-a466-8bd4dc876e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ABA969-5ECB-40FC-9344-369DAEB8DDF9}">
  <ds:schemaRefs>
    <ds:schemaRef ds:uri="82c2333e-fd72-445f-811b-58e87f036d0d"/>
    <ds:schemaRef ds:uri="http://schemas.openxmlformats.org/package/2006/metadata/core-properties"/>
    <ds:schemaRef ds:uri="http://purl.org/dc/terms/"/>
    <ds:schemaRef ds:uri="ef9f2b87-00cd-4fdf-a466-8bd4dc876e0c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9FBB2E-BDEF-4BA9-8C4E-DC35C68AAE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c2333e-fd72-445f-811b-58e87f036d0d"/>
    <ds:schemaRef ds:uri="ef9f2b87-00cd-4fdf-a466-8bd4dc876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FF3506-BB8E-45D4-B246-B027907480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 PowerPoint</Template>
  <TotalTime>15067</TotalTime>
  <Words>1101</Words>
  <Application>Microsoft Office PowerPoint</Application>
  <PresentationFormat>Custom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Grande</vt:lpstr>
      <vt:lpstr>Segoe UI</vt:lpstr>
      <vt:lpstr>OU PowerPoint</vt:lpstr>
      <vt:lpstr>Divider</vt:lpstr>
      <vt:lpstr>OU Title</vt:lpstr>
      <vt:lpstr>OU Layouts</vt:lpstr>
      <vt:lpstr>IT Service Desk Jon Steggles Team Leader 2nd Line Service Desk</vt:lpstr>
      <vt:lpstr>IT Service Desk</vt:lpstr>
      <vt:lpstr>IT Service Desk</vt:lpstr>
      <vt:lpstr>IT Service Desk</vt:lpstr>
      <vt:lpstr>IT Service Desk</vt:lpstr>
      <vt:lpstr>IT Service Desk</vt:lpstr>
      <vt:lpstr>IT Service Desk</vt:lpstr>
      <vt:lpstr>IT Service Desk</vt:lpstr>
      <vt:lpstr>IT Service Desk</vt:lpstr>
      <vt:lpstr>IT Service Desk</vt:lpstr>
      <vt:lpstr>IT Service Desk</vt:lpstr>
    </vt:vector>
  </TitlesOfParts>
  <Company>The 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Learning: how the library can support students in independent study</dc:title>
  <dc:creator>nd676</dc:creator>
  <cp:lastModifiedBy>Emily.Yossarian</cp:lastModifiedBy>
  <cp:revision>666</cp:revision>
  <cp:lastPrinted>2014-09-30T15:00:51Z</cp:lastPrinted>
  <dcterms:created xsi:type="dcterms:W3CDTF">2006-03-23T14:38:54Z</dcterms:created>
  <dcterms:modified xsi:type="dcterms:W3CDTF">2022-11-16T11:56:24Z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0x0101006786B7C4B9D65B4588A5B1E2D638F928</vt:lpwstr>
  </property>
</Properties>
</file>