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7" r:id="rId3"/>
  </p:sldMasterIdLst>
  <p:notesMasterIdLst>
    <p:notesMasterId r:id="rId24"/>
  </p:notesMasterIdLst>
  <p:handoutMasterIdLst>
    <p:handoutMasterId r:id="rId25"/>
  </p:handoutMasterIdLst>
  <p:sldIdLst>
    <p:sldId id="256" r:id="rId4"/>
    <p:sldId id="312" r:id="rId5"/>
    <p:sldId id="325" r:id="rId6"/>
    <p:sldId id="319" r:id="rId7"/>
    <p:sldId id="318" r:id="rId8"/>
    <p:sldId id="317" r:id="rId9"/>
    <p:sldId id="276" r:id="rId10"/>
    <p:sldId id="277" r:id="rId11"/>
    <p:sldId id="313" r:id="rId12"/>
    <p:sldId id="285" r:id="rId13"/>
    <p:sldId id="324" r:id="rId14"/>
    <p:sldId id="307" r:id="rId15"/>
    <p:sldId id="301" r:id="rId16"/>
    <p:sldId id="308" r:id="rId17"/>
    <p:sldId id="321" r:id="rId18"/>
    <p:sldId id="309" r:id="rId19"/>
    <p:sldId id="322" r:id="rId20"/>
    <p:sldId id="323" r:id="rId21"/>
    <p:sldId id="310" r:id="rId22"/>
    <p:sldId id="320" r:id="rId2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000099"/>
    <a:srgbClr val="A7A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9" autoAdjust="0"/>
    <p:restoredTop sz="79475" autoAdjust="0"/>
  </p:normalViewPr>
  <p:slideViewPr>
    <p:cSldViewPr snapToGrid="0">
      <p:cViewPr varScale="1">
        <p:scale>
          <a:sx n="90" d="100"/>
          <a:sy n="90" d="100"/>
        </p:scale>
        <p:origin x="43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BAC9CD-6F92-4767-BD1E-F54981B71360}" type="datetimeFigureOut">
              <a:rPr lang="en-GB" smtClean="0"/>
              <a:t>21/05/2018</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5EC46DD-43A7-4038-82C9-4B6AC01B3307}" type="slidenum">
              <a:rPr lang="en-GB" smtClean="0"/>
              <a:t>‹#›</a:t>
            </a:fld>
            <a:endParaRPr lang="en-GB"/>
          </a:p>
        </p:txBody>
      </p:sp>
    </p:spTree>
    <p:extLst>
      <p:ext uri="{BB962C8B-B14F-4D97-AF65-F5344CB8AC3E}">
        <p14:creationId xmlns:p14="http://schemas.microsoft.com/office/powerpoint/2010/main" val="1500218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BC7BAE6-C1DC-4067-858D-D699870CC2D0}" type="datetimeFigureOut">
              <a:rPr lang="en-GB" smtClean="0"/>
              <a:t>21/05/2018</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58A4111-7AA0-4E8D-923F-BC9ECCB0EE2F}" type="slidenum">
              <a:rPr lang="en-GB" smtClean="0"/>
              <a:t>‹#›</a:t>
            </a:fld>
            <a:endParaRPr lang="en-GB"/>
          </a:p>
        </p:txBody>
      </p:sp>
    </p:spTree>
    <p:extLst>
      <p:ext uri="{BB962C8B-B14F-4D97-AF65-F5344CB8AC3E}">
        <p14:creationId xmlns:p14="http://schemas.microsoft.com/office/powerpoint/2010/main" val="414790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studentfinancewales.co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oustudents.com/open-university-students-educational-trust-students-charit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Pay for</a:t>
            </a:r>
            <a:r>
              <a:rPr lang="en-GB" baseline="0" dirty="0"/>
              <a:t> OU </a:t>
            </a:r>
            <a:r>
              <a:rPr lang="en-GB" baseline="0" dirty="0" err="1"/>
              <a:t>quals</a:t>
            </a:r>
            <a:r>
              <a:rPr lang="en-GB" baseline="0" dirty="0"/>
              <a:t> a module at a time – green box indicates the total cost of </a:t>
            </a:r>
            <a:r>
              <a:rPr lang="en-GB" baseline="0" dirty="0" err="1"/>
              <a:t>quals</a:t>
            </a:r>
            <a:r>
              <a:rPr lang="en-GB" baseline="0" dirty="0"/>
              <a:t> </a:t>
            </a:r>
          </a:p>
        </p:txBody>
      </p:sp>
      <p:sp>
        <p:nvSpPr>
          <p:cNvPr id="4" name="Slide Number Placeholder 3"/>
          <p:cNvSpPr>
            <a:spLocks noGrp="1"/>
          </p:cNvSpPr>
          <p:nvPr>
            <p:ph type="sldNum" sz="quarter" idx="10"/>
          </p:nvPr>
        </p:nvSpPr>
        <p:spPr/>
        <p:txBody>
          <a:bodyPr/>
          <a:lstStyle/>
          <a:p>
            <a:fld id="{B58A4111-7AA0-4E8D-923F-BC9ECCB0EE2F}" type="slidenum">
              <a:rPr lang="en-GB" smtClean="0"/>
              <a:t>6</a:t>
            </a:fld>
            <a:endParaRPr lang="en-GB"/>
          </a:p>
        </p:txBody>
      </p:sp>
    </p:spTree>
    <p:extLst>
      <p:ext uri="{BB962C8B-B14F-4D97-AF65-F5344CB8AC3E}">
        <p14:creationId xmlns:p14="http://schemas.microsoft.com/office/powerpoint/2010/main" val="4246037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Be ordinarily resident in Wales on the first day of the academic year in which their course begins.</a:t>
            </a:r>
          </a:p>
          <a:p>
            <a:pPr marL="285750" indent="-285750">
              <a:buFont typeface="Arial" panose="020B0604020202020204" pitchFamily="34" charset="0"/>
              <a:buChar char="•"/>
            </a:pPr>
            <a:r>
              <a:rPr lang="en-GB" sz="1200" dirty="0"/>
              <a:t>Be eligible to pay the devolved Welsh nation fee.</a:t>
            </a:r>
          </a:p>
          <a:p>
            <a:pPr marL="285750" indent="-285750">
              <a:buFont typeface="Arial" panose="020B0604020202020204" pitchFamily="34" charset="0"/>
              <a:buChar char="•"/>
            </a:pPr>
            <a:r>
              <a:rPr lang="en-GB" sz="1200" dirty="0"/>
              <a:t>Must not already hold a Master’s degree or equivalent qualification. </a:t>
            </a:r>
          </a:p>
          <a:p>
            <a:pPr marL="285750" indent="-285750">
              <a:buFont typeface="Arial" panose="020B0604020202020204" pitchFamily="34" charset="0"/>
              <a:buChar char="•"/>
            </a:pPr>
            <a:r>
              <a:rPr lang="en-GB" sz="1200" dirty="0"/>
              <a:t>Must be registered on a Master’s qualification course starting in the 2018/19 academic year.</a:t>
            </a:r>
          </a:p>
          <a:p>
            <a:pPr marL="285750" indent="-285750">
              <a:buFont typeface="Arial" panose="020B0604020202020204" pitchFamily="34" charset="0"/>
              <a:buChar char="•"/>
            </a:pPr>
            <a:r>
              <a:rPr lang="en-GB" sz="1200" dirty="0"/>
              <a:t>Must be studying a qualification which can be completed in not more than 3 years.</a:t>
            </a:r>
          </a:p>
          <a:p>
            <a:pPr marL="285750" indent="-285750">
              <a:buFont typeface="Arial" panose="020B0604020202020204" pitchFamily="34" charset="0"/>
              <a:buChar char="•"/>
            </a:pPr>
            <a:r>
              <a:rPr lang="en-GB" sz="1200" dirty="0"/>
              <a:t>Must be under the age of 60 on the first day of the academic year that their Master’s qualification begins.</a:t>
            </a:r>
          </a:p>
          <a:p>
            <a:pPr marL="285750" indent="-285750">
              <a:buFont typeface="Arial" panose="020B0604020202020204" pitchFamily="34" charset="0"/>
              <a:buChar char="•"/>
            </a:pPr>
            <a:r>
              <a:rPr lang="en-GB" sz="1200" dirty="0"/>
              <a:t>Must have no credit transfer or prior study linked to their Master’s qualification unless this prior study was achieved after August 2017.</a:t>
            </a:r>
          </a:p>
          <a:p>
            <a:pPr marL="285750" indent="-285750">
              <a:buFont typeface="Arial" panose="020B0604020202020204" pitchFamily="34" charset="0"/>
              <a:buChar char="•"/>
            </a:pPr>
            <a:r>
              <a:rPr lang="en-GB" sz="1200" dirty="0"/>
              <a:t>Must have a gross household income of not more than £25,000 or be in receipt of a qualifying benefit.</a:t>
            </a:r>
          </a:p>
          <a:p>
            <a:endParaRPr lang="en-GB" dirty="0"/>
          </a:p>
        </p:txBody>
      </p:sp>
      <p:sp>
        <p:nvSpPr>
          <p:cNvPr id="4" name="Slide Number Placeholder 3"/>
          <p:cNvSpPr>
            <a:spLocks noGrp="1"/>
          </p:cNvSpPr>
          <p:nvPr>
            <p:ph type="sldNum" sz="quarter" idx="10"/>
          </p:nvPr>
        </p:nvSpPr>
        <p:spPr/>
        <p:txBody>
          <a:bodyPr/>
          <a:lstStyle/>
          <a:p>
            <a:fld id="{B58A4111-7AA0-4E8D-923F-BC9ECCB0EE2F}" type="slidenum">
              <a:rPr lang="en-GB" smtClean="0"/>
              <a:t>17</a:t>
            </a:fld>
            <a:endParaRPr lang="en-GB"/>
          </a:p>
        </p:txBody>
      </p:sp>
    </p:spTree>
    <p:extLst>
      <p:ext uri="{BB962C8B-B14F-4D97-AF65-F5344CB8AC3E}">
        <p14:creationId xmlns:p14="http://schemas.microsoft.com/office/powerpoint/2010/main" val="2025038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58A4111-7AA0-4E8D-923F-BC9ECCB0EE2F}" type="slidenum">
              <a:rPr lang="en-GB" smtClean="0"/>
              <a:t>18</a:t>
            </a:fld>
            <a:endParaRPr lang="en-GB"/>
          </a:p>
        </p:txBody>
      </p:sp>
    </p:spTree>
    <p:extLst>
      <p:ext uri="{BB962C8B-B14F-4D97-AF65-F5344CB8AC3E}">
        <p14:creationId xmlns:p14="http://schemas.microsoft.com/office/powerpoint/2010/main" val="4189966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An</a:t>
            </a:r>
            <a:r>
              <a:rPr lang="en-GB" sz="1200" baseline="0" dirty="0"/>
              <a:t> opportunity for small group work or general discussion. </a:t>
            </a:r>
          </a:p>
          <a:p>
            <a:r>
              <a:rPr lang="en-GB" sz="1200" dirty="0"/>
              <a:t>What are the opportunities for your learners?   </a:t>
            </a:r>
            <a:br>
              <a:rPr lang="en-GB" sz="1200" dirty="0"/>
            </a:br>
            <a:r>
              <a:rPr lang="en-GB" sz="1200" dirty="0"/>
              <a:t>What more information or resources would be helpful to you? </a:t>
            </a:r>
            <a:endParaRPr lang="en-GB" dirty="0"/>
          </a:p>
        </p:txBody>
      </p:sp>
      <p:sp>
        <p:nvSpPr>
          <p:cNvPr id="4" name="Slide Number Placeholder 3"/>
          <p:cNvSpPr>
            <a:spLocks noGrp="1"/>
          </p:cNvSpPr>
          <p:nvPr>
            <p:ph type="sldNum" sz="quarter" idx="10"/>
          </p:nvPr>
        </p:nvSpPr>
        <p:spPr/>
        <p:txBody>
          <a:bodyPr/>
          <a:lstStyle/>
          <a:p>
            <a:fld id="{B58A4111-7AA0-4E8D-923F-BC9ECCB0EE2F}" type="slidenum">
              <a:rPr lang="en-GB" smtClean="0"/>
              <a:t>19</a:t>
            </a:fld>
            <a:endParaRPr lang="en-GB"/>
          </a:p>
        </p:txBody>
      </p:sp>
    </p:spTree>
    <p:extLst>
      <p:ext uri="{BB962C8B-B14F-4D97-AF65-F5344CB8AC3E}">
        <p14:creationId xmlns:p14="http://schemas.microsoft.com/office/powerpoint/2010/main" val="3368971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Kirsty</a:t>
            </a:r>
            <a:r>
              <a:rPr lang="en-GB" baseline="0" dirty="0"/>
              <a:t> Williams Cabinet secretary for Education</a:t>
            </a:r>
          </a:p>
          <a:p>
            <a:r>
              <a:rPr lang="en-GB" dirty="0"/>
              <a:t>The Diamond review reported in Sept 2016, recommending parity of support for full and part-time students.</a:t>
            </a:r>
          </a:p>
          <a:p>
            <a:r>
              <a:rPr lang="en-GB" dirty="0"/>
              <a:t>The Welsh Government accepted the recommendations and announced a new funding system for HE in November 2016. Main changes come into force in academic year 2018/2019. </a:t>
            </a:r>
          </a:p>
          <a:p>
            <a:endParaRPr lang="en-GB" dirty="0"/>
          </a:p>
        </p:txBody>
      </p:sp>
      <p:sp>
        <p:nvSpPr>
          <p:cNvPr id="4" name="Slide Number Placeholder 3"/>
          <p:cNvSpPr>
            <a:spLocks noGrp="1"/>
          </p:cNvSpPr>
          <p:nvPr>
            <p:ph type="sldNum" sz="quarter" idx="10"/>
          </p:nvPr>
        </p:nvSpPr>
        <p:spPr/>
        <p:txBody>
          <a:bodyPr/>
          <a:lstStyle/>
          <a:p>
            <a:fld id="{B58A4111-7AA0-4E8D-923F-BC9ECCB0EE2F}" type="slidenum">
              <a:rPr lang="en-GB" smtClean="0"/>
              <a:t>7</a:t>
            </a:fld>
            <a:endParaRPr lang="en-GB"/>
          </a:p>
        </p:txBody>
      </p:sp>
    </p:spTree>
    <p:extLst>
      <p:ext uri="{BB962C8B-B14F-4D97-AF65-F5344CB8AC3E}">
        <p14:creationId xmlns:p14="http://schemas.microsoft.com/office/powerpoint/2010/main" val="1427582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Stress - This is available for everyone – non means tested </a:t>
            </a:r>
          </a:p>
          <a:p>
            <a:endParaRPr lang="en-GB" dirty="0"/>
          </a:p>
        </p:txBody>
      </p:sp>
      <p:sp>
        <p:nvSpPr>
          <p:cNvPr id="4" name="Slide Number Placeholder 3"/>
          <p:cNvSpPr>
            <a:spLocks noGrp="1"/>
          </p:cNvSpPr>
          <p:nvPr>
            <p:ph type="sldNum" sz="quarter" idx="10"/>
          </p:nvPr>
        </p:nvSpPr>
        <p:spPr/>
        <p:txBody>
          <a:bodyPr/>
          <a:lstStyle/>
          <a:p>
            <a:fld id="{B58A4111-7AA0-4E8D-923F-BC9ECCB0EE2F}" type="slidenum">
              <a:rPr lang="en-GB" smtClean="0"/>
              <a:t>8</a:t>
            </a:fld>
            <a:endParaRPr lang="en-GB"/>
          </a:p>
        </p:txBody>
      </p:sp>
    </p:spTree>
    <p:extLst>
      <p:ext uri="{BB962C8B-B14F-4D97-AF65-F5344CB8AC3E}">
        <p14:creationId xmlns:p14="http://schemas.microsoft.com/office/powerpoint/2010/main" val="31871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Threshold about 25,000 household</a:t>
            </a:r>
            <a:r>
              <a:rPr lang="en-GB" baseline="0" dirty="0"/>
              <a:t> income </a:t>
            </a:r>
          </a:p>
          <a:p>
            <a:r>
              <a:rPr lang="en-GB" baseline="0" dirty="0"/>
              <a:t>Doesn’t affect any benefits </a:t>
            </a:r>
          </a:p>
          <a:p>
            <a:endParaRPr lang="en-GB" dirty="0"/>
          </a:p>
        </p:txBody>
      </p:sp>
      <p:sp>
        <p:nvSpPr>
          <p:cNvPr id="4" name="Slide Number Placeholder 3"/>
          <p:cNvSpPr>
            <a:spLocks noGrp="1"/>
          </p:cNvSpPr>
          <p:nvPr>
            <p:ph type="sldNum" sz="quarter" idx="10"/>
          </p:nvPr>
        </p:nvSpPr>
        <p:spPr/>
        <p:txBody>
          <a:bodyPr/>
          <a:lstStyle/>
          <a:p>
            <a:fld id="{B58A4111-7AA0-4E8D-923F-BC9ECCB0EE2F}" type="slidenum">
              <a:rPr lang="en-GB" smtClean="0"/>
              <a:t>9</a:t>
            </a:fld>
            <a:endParaRPr lang="en-GB"/>
          </a:p>
        </p:txBody>
      </p:sp>
    </p:spTree>
    <p:extLst>
      <p:ext uri="{BB962C8B-B14F-4D97-AF65-F5344CB8AC3E}">
        <p14:creationId xmlns:p14="http://schemas.microsoft.com/office/powerpoint/2010/main" val="2469363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kern="1200" dirty="0">
                <a:solidFill>
                  <a:schemeClr val="tx1"/>
                </a:solidFill>
                <a:latin typeface="+mn-lt"/>
                <a:ea typeface="+mn-ea"/>
                <a:cs typeface="Arial" panose="020B0604020202020204" pitchFamily="34" charset="0"/>
              </a:rPr>
              <a:t>The support available for undergraduate students falls into </a:t>
            </a:r>
            <a:r>
              <a:rPr lang="en-GB" sz="1200" b="1" kern="1200" dirty="0">
                <a:solidFill>
                  <a:schemeClr val="tx1"/>
                </a:solidFill>
                <a:latin typeface="+mn-lt"/>
                <a:ea typeface="+mn-ea"/>
                <a:cs typeface="Arial" panose="020B0604020202020204" pitchFamily="34" charset="0"/>
              </a:rPr>
              <a:t>three categories</a:t>
            </a:r>
            <a:r>
              <a:rPr lang="en-GB" sz="1200" kern="1200" dirty="0">
                <a:solidFill>
                  <a:schemeClr val="tx1"/>
                </a:solidFill>
                <a:latin typeface="+mn-lt"/>
                <a:ea typeface="+mn-ea"/>
                <a:cs typeface="Arial" panose="020B0604020202020204" pitchFamily="34" charset="0"/>
              </a:rPr>
              <a:t>:</a:t>
            </a:r>
          </a:p>
          <a:p>
            <a:pPr marL="171450" indent="-171450">
              <a:lnSpc>
                <a:spcPct val="100000"/>
              </a:lnSpc>
              <a:buFont typeface="Arial" panose="020B0604020202020204" pitchFamily="34" charset="0"/>
              <a:buChar char="•"/>
            </a:pPr>
            <a:endParaRPr lang="en-GB" sz="1200" kern="1200" dirty="0">
              <a:solidFill>
                <a:schemeClr val="tx1"/>
              </a:solidFill>
              <a:latin typeface="+mn-lt"/>
              <a:ea typeface="+mn-ea"/>
              <a:cs typeface="Arial" panose="020B0604020202020204" pitchFamily="34" charset="0"/>
            </a:endParaRPr>
          </a:p>
          <a:p>
            <a:pPr marL="628639" lvl="1" indent="-171450">
              <a:lnSpc>
                <a:spcPct val="100000"/>
              </a:lnSpc>
              <a:buFont typeface="Arial" panose="020B0604020202020204" pitchFamily="34" charset="0"/>
              <a:buChar char="•"/>
            </a:pPr>
            <a:r>
              <a:rPr lang="en-GB" sz="1200" b="1" kern="1200" dirty="0">
                <a:solidFill>
                  <a:schemeClr val="tx1"/>
                </a:solidFill>
                <a:latin typeface="+mn-lt"/>
                <a:ea typeface="+mn-ea"/>
                <a:cs typeface="Arial" panose="020B0604020202020204" pitchFamily="34" charset="0"/>
              </a:rPr>
              <a:t>Welsh Government Learning Grant</a:t>
            </a:r>
            <a:r>
              <a:rPr lang="en-GB" sz="1200" kern="1200" dirty="0">
                <a:solidFill>
                  <a:schemeClr val="tx1"/>
                </a:solidFill>
                <a:latin typeface="+mn-lt"/>
                <a:ea typeface="+mn-ea"/>
                <a:cs typeface="Arial" panose="020B0604020202020204" pitchFamily="34" charset="0"/>
              </a:rPr>
              <a:t>: </a:t>
            </a:r>
            <a:r>
              <a:rPr lang="en-GB" sz="1200" b="1" kern="1200" dirty="0">
                <a:solidFill>
                  <a:schemeClr val="tx1"/>
                </a:solidFill>
                <a:latin typeface="+mn-lt"/>
                <a:ea typeface="+mn-ea"/>
                <a:cs typeface="Arial" panose="020B0604020202020204" pitchFamily="34" charset="0"/>
              </a:rPr>
              <a:t>non-means tested </a:t>
            </a:r>
            <a:r>
              <a:rPr lang="en-GB" sz="1200" kern="1200" dirty="0">
                <a:solidFill>
                  <a:schemeClr val="tx1"/>
                </a:solidFill>
                <a:latin typeface="+mn-lt"/>
                <a:ea typeface="+mn-ea"/>
                <a:cs typeface="Arial" panose="020B0604020202020204" pitchFamily="34" charset="0"/>
              </a:rPr>
              <a:t>maintenance grant: up to £750 for part-time students, based on study intensity of 75% and;</a:t>
            </a:r>
          </a:p>
          <a:p>
            <a:pPr marL="457189" lvl="1">
              <a:lnSpc>
                <a:spcPct val="100000"/>
              </a:lnSpc>
            </a:pPr>
            <a:endParaRPr lang="en-GB" sz="1200" kern="1200" dirty="0">
              <a:solidFill>
                <a:schemeClr val="tx1"/>
              </a:solidFill>
              <a:latin typeface="+mn-lt"/>
              <a:ea typeface="+mn-ea"/>
              <a:cs typeface="Arial" panose="020B0604020202020204" pitchFamily="34" charset="0"/>
            </a:endParaRPr>
          </a:p>
          <a:p>
            <a:pPr marL="628639" lvl="1" indent="-171450">
              <a:lnSpc>
                <a:spcPct val="100000"/>
              </a:lnSpc>
              <a:buFont typeface="Arial" panose="020B0604020202020204" pitchFamily="34" charset="0"/>
              <a:buChar char="•"/>
            </a:pPr>
            <a:r>
              <a:rPr lang="en-GB" sz="1200" b="1" kern="1200" dirty="0">
                <a:solidFill>
                  <a:schemeClr val="tx1"/>
                </a:solidFill>
                <a:latin typeface="+mn-lt"/>
                <a:ea typeface="+mn-ea"/>
                <a:cs typeface="Arial" panose="020B0604020202020204" pitchFamily="34" charset="0"/>
              </a:rPr>
              <a:t>Special Support Grant</a:t>
            </a:r>
            <a:r>
              <a:rPr lang="en-GB" sz="1200" kern="1200" dirty="0">
                <a:solidFill>
                  <a:schemeClr val="tx1"/>
                </a:solidFill>
                <a:latin typeface="+mn-lt"/>
                <a:ea typeface="+mn-ea"/>
                <a:cs typeface="Arial" panose="020B0604020202020204" pitchFamily="34" charset="0"/>
              </a:rPr>
              <a:t>: </a:t>
            </a:r>
            <a:r>
              <a:rPr lang="en-GB" sz="1200" b="1" kern="1200" dirty="0">
                <a:solidFill>
                  <a:schemeClr val="tx1"/>
                </a:solidFill>
                <a:latin typeface="+mn-lt"/>
                <a:ea typeface="+mn-ea"/>
                <a:cs typeface="Arial" panose="020B0604020202020204" pitchFamily="34" charset="0"/>
              </a:rPr>
              <a:t>means tested –</a:t>
            </a:r>
            <a:r>
              <a:rPr lang="en-GB" sz="1200" b="1" kern="1200" baseline="0" dirty="0">
                <a:solidFill>
                  <a:schemeClr val="tx1"/>
                </a:solidFill>
                <a:latin typeface="+mn-lt"/>
                <a:ea typeface="+mn-ea"/>
                <a:cs typeface="Arial" panose="020B0604020202020204" pitchFamily="34" charset="0"/>
              </a:rPr>
              <a:t> You don’t have to pay this back </a:t>
            </a:r>
          </a:p>
          <a:p>
            <a:pPr marL="628639" lvl="1" indent="-171450">
              <a:lnSpc>
                <a:spcPct val="100000"/>
              </a:lnSpc>
              <a:buFont typeface="Arial" panose="020B0604020202020204" pitchFamily="34" charset="0"/>
              <a:buChar char="•"/>
            </a:pPr>
            <a:r>
              <a:rPr lang="en-GB" sz="1200" b="1" kern="1200" baseline="0" dirty="0">
                <a:solidFill>
                  <a:schemeClr val="tx1"/>
                </a:solidFill>
                <a:latin typeface="+mn-lt"/>
                <a:ea typeface="+mn-ea"/>
                <a:cs typeface="Arial" panose="020B0604020202020204" pitchFamily="34" charset="0"/>
              </a:rPr>
              <a:t>Sliding scale for incomes up to £59,200 </a:t>
            </a:r>
            <a:r>
              <a:rPr lang="en-GB" sz="1200" kern="1200" dirty="0">
                <a:solidFill>
                  <a:schemeClr val="tx1"/>
                </a:solidFill>
                <a:latin typeface="+mn-lt"/>
                <a:ea typeface="+mn-ea"/>
                <a:cs typeface="Arial" panose="020B0604020202020204" pitchFamily="34" charset="0"/>
              </a:rPr>
              <a:t>maintenance grant up to £3,750 for part-time students. This is in addition to the non-means tested grant, based on study intensity and household income (up to £59,200); Or</a:t>
            </a:r>
          </a:p>
          <a:p>
            <a:pPr marL="457189" lvl="1">
              <a:lnSpc>
                <a:spcPct val="100000"/>
              </a:lnSpc>
            </a:pPr>
            <a:endParaRPr lang="en-GB" sz="1200" kern="1200" dirty="0">
              <a:solidFill>
                <a:schemeClr val="tx1"/>
              </a:solidFill>
              <a:latin typeface="+mn-lt"/>
              <a:ea typeface="+mn-ea"/>
              <a:cs typeface="Arial" panose="020B0604020202020204" pitchFamily="34" charset="0"/>
            </a:endParaRPr>
          </a:p>
          <a:p>
            <a:pPr marL="457189" lvl="1">
              <a:lnSpc>
                <a:spcPct val="100000"/>
              </a:lnSpc>
            </a:pPr>
            <a:r>
              <a:rPr lang="en-GB" sz="1200" b="1" kern="1200" dirty="0">
                <a:solidFill>
                  <a:schemeClr val="tx1"/>
                </a:solidFill>
                <a:latin typeface="+mn-lt"/>
                <a:ea typeface="+mn-ea"/>
                <a:cs typeface="Arial" panose="020B0604020202020204" pitchFamily="34" charset="0"/>
              </a:rPr>
              <a:t>Welsh Government Learning Grant + Special Support Grant = up to £4,500</a:t>
            </a:r>
          </a:p>
          <a:p>
            <a:pPr marL="628639" lvl="1" indent="-171450">
              <a:lnSpc>
                <a:spcPct val="100000"/>
              </a:lnSpc>
              <a:buFont typeface="Arial" panose="020B0604020202020204" pitchFamily="34" charset="0"/>
              <a:buChar char="•"/>
            </a:pPr>
            <a:endParaRPr lang="en-GB" sz="1200" kern="1200" dirty="0">
              <a:solidFill>
                <a:schemeClr val="tx1"/>
              </a:solidFill>
              <a:latin typeface="+mn-lt"/>
              <a:ea typeface="+mn-ea"/>
              <a:cs typeface="Arial" panose="020B0604020202020204" pitchFamily="34" charset="0"/>
            </a:endParaRPr>
          </a:p>
          <a:p>
            <a:pPr marL="628639" lvl="1" indent="-171450">
              <a:lnSpc>
                <a:spcPct val="100000"/>
              </a:lnSpc>
              <a:buFont typeface="Arial" panose="020B0604020202020204" pitchFamily="34" charset="0"/>
              <a:buChar char="•"/>
            </a:pPr>
            <a:r>
              <a:rPr lang="en-GB" sz="1200" b="1" kern="1200" dirty="0">
                <a:solidFill>
                  <a:schemeClr val="tx1"/>
                </a:solidFill>
                <a:latin typeface="+mn-lt"/>
                <a:ea typeface="+mn-ea"/>
                <a:cs typeface="Arial" panose="020B0604020202020204" pitchFamily="34" charset="0"/>
              </a:rPr>
              <a:t>Maintenance Loan</a:t>
            </a:r>
            <a:r>
              <a:rPr lang="en-GB" sz="1200" kern="1200" dirty="0">
                <a:solidFill>
                  <a:schemeClr val="tx1"/>
                </a:solidFill>
                <a:latin typeface="+mn-lt"/>
                <a:ea typeface="+mn-ea"/>
                <a:cs typeface="Arial" panose="020B0604020202020204" pitchFamily="34" charset="0"/>
              </a:rPr>
              <a:t>: </a:t>
            </a:r>
            <a:r>
              <a:rPr lang="en-GB" sz="1200" b="1" kern="1200" dirty="0">
                <a:solidFill>
                  <a:schemeClr val="tx1"/>
                </a:solidFill>
                <a:latin typeface="+mn-lt"/>
                <a:ea typeface="+mn-ea"/>
                <a:cs typeface="Arial" panose="020B0604020202020204" pitchFamily="34" charset="0"/>
              </a:rPr>
              <a:t>non-means tested</a:t>
            </a:r>
            <a:r>
              <a:rPr lang="en-GB" sz="1200" kern="1200" dirty="0">
                <a:solidFill>
                  <a:schemeClr val="tx1"/>
                </a:solidFill>
                <a:latin typeface="+mn-lt"/>
                <a:ea typeface="+mn-ea"/>
                <a:cs typeface="Arial" panose="020B0604020202020204" pitchFamily="34" charset="0"/>
              </a:rPr>
              <a:t> maintenance loan (up to £4,237.50). This is in addition to the Welsh Government Learning Grant and as an addition, or as an alternative to, the Special Support Grant.</a:t>
            </a:r>
          </a:p>
          <a:p>
            <a:endParaRPr lang="en-GB" dirty="0"/>
          </a:p>
        </p:txBody>
      </p:sp>
      <p:sp>
        <p:nvSpPr>
          <p:cNvPr id="4" name="Slide Number Placeholder 3"/>
          <p:cNvSpPr>
            <a:spLocks noGrp="1"/>
          </p:cNvSpPr>
          <p:nvPr>
            <p:ph type="sldNum" sz="quarter" idx="10"/>
          </p:nvPr>
        </p:nvSpPr>
        <p:spPr/>
        <p:txBody>
          <a:bodyPr/>
          <a:lstStyle/>
          <a:p>
            <a:fld id="{B58A4111-7AA0-4E8D-923F-BC9ECCB0EE2F}" type="slidenum">
              <a:rPr lang="en-GB" smtClean="0"/>
              <a:t>10</a:t>
            </a:fld>
            <a:endParaRPr lang="en-GB"/>
          </a:p>
        </p:txBody>
      </p:sp>
    </p:spTree>
    <p:extLst>
      <p:ext uri="{BB962C8B-B14F-4D97-AF65-F5344CB8AC3E}">
        <p14:creationId xmlns:p14="http://schemas.microsoft.com/office/powerpoint/2010/main" val="1929141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b="1" dirty="0"/>
              <a:t>Adult Dependants’ Grant</a:t>
            </a:r>
            <a:r>
              <a:rPr lang="en-GB" dirty="0"/>
              <a:t> (ADG) - extra financial help intended to cover some additional costs you may have with adult dependants. </a:t>
            </a:r>
          </a:p>
          <a:p>
            <a:endParaRPr lang="en-GB" dirty="0"/>
          </a:p>
          <a:p>
            <a:pPr marL="285750" indent="-285750">
              <a:buFont typeface="Arial" panose="020B0604020202020204" pitchFamily="34" charset="0"/>
              <a:buChar char="•"/>
            </a:pPr>
            <a:r>
              <a:rPr lang="en-GB" b="1" dirty="0"/>
              <a:t>Parents’ Learning Allowance</a:t>
            </a:r>
            <a:r>
              <a:rPr lang="en-GB" dirty="0"/>
              <a:t> (PLA) – extra help intended to cover some of the additional costs incurred if you have children and depending on your circumstances, you may be able to receive extra help towards the cost of </a:t>
            </a:r>
            <a:r>
              <a:rPr lang="en-GB" b="1" dirty="0"/>
              <a:t>registered or approved childcare</a:t>
            </a:r>
            <a:r>
              <a:rPr lang="en-GB" dirty="0"/>
              <a:t>. </a:t>
            </a:r>
          </a:p>
          <a:p>
            <a:r>
              <a:rPr lang="en-GB" dirty="0"/>
              <a:t> </a:t>
            </a:r>
          </a:p>
          <a:p>
            <a:pPr marL="285750" indent="-285750">
              <a:buFont typeface="Arial" panose="020B0604020202020204" pitchFamily="34" charset="0"/>
              <a:buChar char="•"/>
            </a:pPr>
            <a:r>
              <a:rPr lang="en-GB" b="1" dirty="0"/>
              <a:t>Disabled Students' Allowances</a:t>
            </a:r>
            <a:r>
              <a:rPr lang="en-GB" dirty="0"/>
              <a:t> (DSAs) - available if you have a disability, mental-health condition or specific learning difficulty. </a:t>
            </a:r>
          </a:p>
          <a:p>
            <a:r>
              <a:rPr lang="en-GB" dirty="0"/>
              <a:t> </a:t>
            </a:r>
          </a:p>
          <a:p>
            <a:pPr marL="285750" indent="-285750">
              <a:buFont typeface="Arial" panose="020B0604020202020204" pitchFamily="34" charset="0"/>
              <a:buChar char="•"/>
            </a:pPr>
            <a:r>
              <a:rPr lang="en-GB" dirty="0"/>
              <a:t>See also Student Finance Wales – </a:t>
            </a:r>
            <a:r>
              <a:rPr lang="en-GB" u="sng" dirty="0">
                <a:hlinkClick r:id="rId3"/>
              </a:rPr>
              <a:t>www.studentfinancewales.com</a:t>
            </a:r>
            <a:endParaRPr lang="en-GB" dirty="0"/>
          </a:p>
          <a:p>
            <a:r>
              <a:rPr lang="en-GB" dirty="0"/>
              <a:t> </a:t>
            </a:r>
          </a:p>
          <a:p>
            <a:pPr marL="285750" indent="-285750">
              <a:buFont typeface="Arial" panose="020B0604020202020204" pitchFamily="34" charset="0"/>
              <a:buChar char="•"/>
            </a:pPr>
            <a:r>
              <a:rPr lang="en-GB" b="1" dirty="0"/>
              <a:t>The Open University Students Educational Trust (OUSET)</a:t>
            </a:r>
            <a:r>
              <a:rPr lang="en-GB" dirty="0"/>
              <a:t> is the student charity where funds raised by students are used to benefit students in financial hardship. It is a separate registered charity operated by the OU Students Association. </a:t>
            </a:r>
            <a:r>
              <a:rPr lang="en-GB" u="sng" dirty="0">
                <a:hlinkClick r:id="rId4"/>
              </a:rPr>
              <a:t>www.oustudents.com/open-university-students-educational-trust-students-charity</a:t>
            </a:r>
            <a:endParaRPr lang="en-GB" dirty="0"/>
          </a:p>
          <a:p>
            <a:endParaRPr lang="en-GB" dirty="0"/>
          </a:p>
        </p:txBody>
      </p:sp>
      <p:sp>
        <p:nvSpPr>
          <p:cNvPr id="4" name="Slide Number Placeholder 3"/>
          <p:cNvSpPr>
            <a:spLocks noGrp="1"/>
          </p:cNvSpPr>
          <p:nvPr>
            <p:ph type="sldNum" sz="quarter" idx="10"/>
          </p:nvPr>
        </p:nvSpPr>
        <p:spPr/>
        <p:txBody>
          <a:bodyPr/>
          <a:lstStyle/>
          <a:p>
            <a:fld id="{B58A4111-7AA0-4E8D-923F-BC9ECCB0EE2F}" type="slidenum">
              <a:rPr lang="en-GB" smtClean="0"/>
              <a:t>12</a:t>
            </a:fld>
            <a:endParaRPr lang="en-GB"/>
          </a:p>
        </p:txBody>
      </p:sp>
    </p:spTree>
    <p:extLst>
      <p:ext uri="{BB962C8B-B14F-4D97-AF65-F5344CB8AC3E}">
        <p14:creationId xmlns:p14="http://schemas.microsoft.com/office/powerpoint/2010/main" val="509009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58A4111-7AA0-4E8D-923F-BC9ECCB0EE2F}" type="slidenum">
              <a:rPr lang="en-GB" smtClean="0"/>
              <a:t>13</a:t>
            </a:fld>
            <a:endParaRPr lang="en-GB"/>
          </a:p>
        </p:txBody>
      </p:sp>
    </p:spTree>
    <p:extLst>
      <p:ext uri="{BB962C8B-B14F-4D97-AF65-F5344CB8AC3E}">
        <p14:creationId xmlns:p14="http://schemas.microsoft.com/office/powerpoint/2010/main" val="3459089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Course fees</a:t>
            </a:r>
            <a:r>
              <a:rPr lang="en-GB" baseline="0" dirty="0"/>
              <a:t> paid to OU or via student fee loan – apply through student finance wales </a:t>
            </a:r>
          </a:p>
          <a:p>
            <a:endParaRPr lang="en-GB" dirty="0"/>
          </a:p>
        </p:txBody>
      </p:sp>
      <p:sp>
        <p:nvSpPr>
          <p:cNvPr id="4" name="Slide Number Placeholder 3"/>
          <p:cNvSpPr>
            <a:spLocks noGrp="1"/>
          </p:cNvSpPr>
          <p:nvPr>
            <p:ph type="sldNum" sz="quarter" idx="10"/>
          </p:nvPr>
        </p:nvSpPr>
        <p:spPr/>
        <p:txBody>
          <a:bodyPr/>
          <a:lstStyle/>
          <a:p>
            <a:fld id="{B58A4111-7AA0-4E8D-923F-BC9ECCB0EE2F}" type="slidenum">
              <a:rPr lang="en-GB" smtClean="0"/>
              <a:t>14</a:t>
            </a:fld>
            <a:endParaRPr lang="en-GB"/>
          </a:p>
        </p:txBody>
      </p:sp>
    </p:spTree>
    <p:extLst>
      <p:ext uri="{BB962C8B-B14F-4D97-AF65-F5344CB8AC3E}">
        <p14:creationId xmlns:p14="http://schemas.microsoft.com/office/powerpoint/2010/main" val="3605020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Household income</a:t>
            </a:r>
            <a:r>
              <a:rPr lang="en-GB" baseline="0" dirty="0"/>
              <a:t> threshold £25 K</a:t>
            </a:r>
            <a:endParaRPr lang="en-GB" dirty="0"/>
          </a:p>
        </p:txBody>
      </p:sp>
      <p:sp>
        <p:nvSpPr>
          <p:cNvPr id="4" name="Slide Number Placeholder 3"/>
          <p:cNvSpPr>
            <a:spLocks noGrp="1"/>
          </p:cNvSpPr>
          <p:nvPr>
            <p:ph type="sldNum" sz="quarter" idx="10"/>
          </p:nvPr>
        </p:nvSpPr>
        <p:spPr/>
        <p:txBody>
          <a:bodyPr/>
          <a:lstStyle/>
          <a:p>
            <a:fld id="{B58A4111-7AA0-4E8D-923F-BC9ECCB0EE2F}" type="slidenum">
              <a:rPr lang="en-GB" smtClean="0"/>
              <a:t>16</a:t>
            </a:fld>
            <a:endParaRPr lang="en-GB"/>
          </a:p>
        </p:txBody>
      </p:sp>
    </p:spTree>
    <p:extLst>
      <p:ext uri="{BB962C8B-B14F-4D97-AF65-F5344CB8AC3E}">
        <p14:creationId xmlns:p14="http://schemas.microsoft.com/office/powerpoint/2010/main" val="2488163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168418F8-B52F-4661-8ABA-69BB3ADD6675}"/>
              </a:ext>
            </a:extLst>
          </p:cNvPr>
          <p:cNvSpPr>
            <a:spLocks noGrp="1"/>
          </p:cNvSpPr>
          <p:nvPr>
            <p:ph type="ctrTitle" hasCustomPrompt="1"/>
          </p:nvPr>
        </p:nvSpPr>
        <p:spPr>
          <a:xfrm>
            <a:off x="515861" y="2160001"/>
            <a:ext cx="7920773" cy="997196"/>
          </a:xfrm>
          <a:prstGeom prst="rect">
            <a:avLst/>
          </a:prstGeom>
        </p:spPr>
        <p:txBody>
          <a:bodyPr wrap="square" lIns="0" tIns="0" rIns="0" bIns="0" anchor="t" anchorCtr="0">
            <a:spAutoFit/>
          </a:bodyPr>
          <a:lstStyle>
            <a:lvl1pPr algn="l">
              <a:defRPr sz="3600" b="1">
                <a:solidFill>
                  <a:schemeClr val="bg1"/>
                </a:solidFill>
              </a:defRPr>
            </a:lvl1pPr>
          </a:lstStyle>
          <a:p>
            <a:r>
              <a:rPr lang="en-US" dirty="0"/>
              <a:t>PRESENTATION</a:t>
            </a:r>
            <a:br>
              <a:rPr lang="en-US" dirty="0"/>
            </a:br>
            <a:r>
              <a:rPr lang="en-US" dirty="0"/>
              <a:t>TITLE</a:t>
            </a:r>
          </a:p>
        </p:txBody>
      </p:sp>
      <p:sp>
        <p:nvSpPr>
          <p:cNvPr id="8" name="Subtitle 2">
            <a:extLst>
              <a:ext uri="{FF2B5EF4-FFF2-40B4-BE49-F238E27FC236}">
                <a16:creationId xmlns="" xmlns:a16="http://schemas.microsoft.com/office/drawing/2014/main" id="{52444CB2-243C-41A0-8F6C-F772E768A38C}"/>
              </a:ext>
            </a:extLst>
          </p:cNvPr>
          <p:cNvSpPr>
            <a:spLocks noGrp="1"/>
          </p:cNvSpPr>
          <p:nvPr>
            <p:ph type="subTitle" idx="1" hasCustomPrompt="1"/>
          </p:nvPr>
        </p:nvSpPr>
        <p:spPr>
          <a:xfrm>
            <a:off x="515861" y="3166992"/>
            <a:ext cx="7920774" cy="249299"/>
          </a:xfrm>
          <a:prstGeom prst="rect">
            <a:avLst/>
          </a:prstGeom>
        </p:spPr>
        <p:txBody>
          <a:bodyPr wrap="square" lIns="0" tIns="0" rIns="0" bIns="0">
            <a:spAutoFit/>
          </a:bodyPr>
          <a:lstStyle>
            <a:lvl1pPr marL="0" indent="0" algn="l">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SUB TITLE IN HERE</a:t>
            </a:r>
          </a:p>
        </p:txBody>
      </p:sp>
      <p:sp>
        <p:nvSpPr>
          <p:cNvPr id="9" name="Date Placeholder 3">
            <a:extLst>
              <a:ext uri="{FF2B5EF4-FFF2-40B4-BE49-F238E27FC236}">
                <a16:creationId xmlns="" xmlns:a16="http://schemas.microsoft.com/office/drawing/2014/main" id="{924475ED-B6F3-4114-A316-943C1E2B2DB2}"/>
              </a:ext>
            </a:extLst>
          </p:cNvPr>
          <p:cNvSpPr>
            <a:spLocks noGrp="1"/>
          </p:cNvSpPr>
          <p:nvPr>
            <p:ph type="dt" sz="half" idx="10"/>
          </p:nvPr>
        </p:nvSpPr>
        <p:spPr>
          <a:xfrm>
            <a:off x="274319" y="6431961"/>
            <a:ext cx="2057400" cy="138499"/>
          </a:xfrm>
          <a:prstGeom prst="rect">
            <a:avLst/>
          </a:prstGeom>
        </p:spPr>
        <p:txBody>
          <a:bodyPr lIns="0" tIns="0" rIns="0" bIns="0" anchor="t" anchorCtr="0">
            <a:noAutofit/>
          </a:bodyPr>
          <a:lstStyle>
            <a:lvl1pPr>
              <a:defRPr sz="1000">
                <a:solidFill>
                  <a:schemeClr val="bg1"/>
                </a:solidFill>
              </a:defRPr>
            </a:lvl1pPr>
          </a:lstStyle>
          <a:p>
            <a:endParaRPr lang="en-US" dirty="0"/>
          </a:p>
        </p:txBody>
      </p:sp>
      <p:pic>
        <p:nvPicPr>
          <p:cNvPr id="10" name="Picture 9">
            <a:extLst>
              <a:ext uri="{FF2B5EF4-FFF2-40B4-BE49-F238E27FC236}">
                <a16:creationId xmlns="" xmlns:a16="http://schemas.microsoft.com/office/drawing/2014/main" id="{879CBC5D-49E6-4B9E-BB72-487DFE1A83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73610" y="5175852"/>
            <a:ext cx="1941291" cy="1394606"/>
          </a:xfrm>
          <a:prstGeom prst="rect">
            <a:avLst/>
          </a:prstGeom>
        </p:spPr>
      </p:pic>
    </p:spTree>
    <p:extLst>
      <p:ext uri="{BB962C8B-B14F-4D97-AF65-F5344CB8AC3E}">
        <p14:creationId xmlns:p14="http://schemas.microsoft.com/office/powerpoint/2010/main" val="4235318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 2 col text / med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 xmlns:a16="http://schemas.microsoft.com/office/drawing/2014/main" id="{D7627B42-6398-42C1-94CA-C124AC35B2F5}"/>
              </a:ext>
            </a:extLst>
          </p:cNvPr>
          <p:cNvSpPr>
            <a:spLocks noGrp="1"/>
          </p:cNvSpPr>
          <p:nvPr>
            <p:ph type="pic" sz="quarter" idx="14" hasCustomPrompt="1"/>
          </p:nvPr>
        </p:nvSpPr>
        <p:spPr>
          <a:xfrm>
            <a:off x="2644140" y="1150618"/>
            <a:ext cx="6007954" cy="5214347"/>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 xmlns:a16="http://schemas.microsoft.com/office/drawing/2014/main" id="{698B7640-2FBE-4B1B-93BB-80CDDCC61492}"/>
              </a:ext>
            </a:extLst>
          </p:cNvPr>
          <p:cNvSpPr>
            <a:spLocks noGrp="1"/>
          </p:cNvSpPr>
          <p:nvPr>
            <p:ph type="body" sz="quarter" idx="15" hasCustomPrompt="1"/>
          </p:nvPr>
        </p:nvSpPr>
        <p:spPr>
          <a:xfrm>
            <a:off x="388801" y="1150619"/>
            <a:ext cx="2072459" cy="5214347"/>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r>
              <a:rPr lang="en-US" dirty="0"/>
              <a:t/>
            </a:r>
            <a:br>
              <a:rPr lang="en-US" dirty="0"/>
            </a:br>
            <a:r>
              <a:rPr lang="en-US" dirty="0"/>
              <a:t>Graphs and graphics can be positioned over the grey box</a:t>
            </a:r>
          </a:p>
        </p:txBody>
      </p:sp>
      <p:sp>
        <p:nvSpPr>
          <p:cNvPr id="14" name="Title 1">
            <a:extLst>
              <a:ext uri="{FF2B5EF4-FFF2-40B4-BE49-F238E27FC236}">
                <a16:creationId xmlns="" xmlns:a16="http://schemas.microsoft.com/office/drawing/2014/main" id="{07EECFAC-7182-49C4-A276-219F1E7C7BC8}"/>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314496694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 2 col text /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 xmlns:a16="http://schemas.microsoft.com/office/drawing/2014/main" id="{D7627B42-6398-42C1-94CA-C124AC35B2F5}"/>
              </a:ext>
            </a:extLst>
          </p:cNvPr>
          <p:cNvSpPr>
            <a:spLocks noGrp="1"/>
          </p:cNvSpPr>
          <p:nvPr>
            <p:ph type="pic" sz="quarter" idx="14" hasCustomPrompt="1"/>
          </p:nvPr>
        </p:nvSpPr>
        <p:spPr>
          <a:xfrm>
            <a:off x="4434840" y="1150618"/>
            <a:ext cx="4217254" cy="5214347"/>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 xmlns:a16="http://schemas.microsoft.com/office/drawing/2014/main" id="{698B7640-2FBE-4B1B-93BB-80CDDCC61492}"/>
              </a:ext>
            </a:extLst>
          </p:cNvPr>
          <p:cNvSpPr>
            <a:spLocks noGrp="1"/>
          </p:cNvSpPr>
          <p:nvPr>
            <p:ph type="body" sz="quarter" idx="15" hasCustomPrompt="1"/>
          </p:nvPr>
        </p:nvSpPr>
        <p:spPr>
          <a:xfrm>
            <a:off x="388801" y="1150619"/>
            <a:ext cx="3855539" cy="5214347"/>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8" name="Title 1">
            <a:extLst>
              <a:ext uri="{FF2B5EF4-FFF2-40B4-BE49-F238E27FC236}">
                <a16:creationId xmlns="" xmlns:a16="http://schemas.microsoft.com/office/drawing/2014/main" id="{5E866B34-8A6C-492A-96F1-5F307C6EA659}"/>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8832785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 2 col text / char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 xmlns:a16="http://schemas.microsoft.com/office/drawing/2014/main" id="{D7627B42-6398-42C1-94CA-C124AC35B2F5}"/>
              </a:ext>
            </a:extLst>
          </p:cNvPr>
          <p:cNvSpPr>
            <a:spLocks noGrp="1"/>
          </p:cNvSpPr>
          <p:nvPr>
            <p:ph type="pic" sz="quarter" idx="14" hasCustomPrompt="1"/>
          </p:nvPr>
        </p:nvSpPr>
        <p:spPr>
          <a:xfrm>
            <a:off x="4434840" y="1150618"/>
            <a:ext cx="4217254" cy="5214347"/>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 xmlns:a16="http://schemas.microsoft.com/office/drawing/2014/main" id="{698B7640-2FBE-4B1B-93BB-80CDDCC61492}"/>
              </a:ext>
            </a:extLst>
          </p:cNvPr>
          <p:cNvSpPr>
            <a:spLocks noGrp="1"/>
          </p:cNvSpPr>
          <p:nvPr>
            <p:ph type="body" sz="quarter" idx="15" hasCustomPrompt="1"/>
          </p:nvPr>
        </p:nvSpPr>
        <p:spPr>
          <a:xfrm>
            <a:off x="388801" y="1150619"/>
            <a:ext cx="3855539" cy="2486367"/>
          </a:xfrm>
          <a:prstGeom prst="rect">
            <a:avLst/>
          </a:prstGeom>
        </p:spPr>
        <p:txBody>
          <a:bodyPr lIns="36000" tIns="36000" rIns="36000" bIns="36000" numCol="2"/>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r>
              <a:rPr lang="en-US" dirty="0"/>
              <a:t/>
            </a:r>
            <a:br>
              <a:rPr lang="en-US" dirty="0"/>
            </a:br>
            <a:r>
              <a:rPr lang="en-US" dirty="0"/>
              <a:t>Charts, graphs and graphics can be positioned over the grey box.</a:t>
            </a:r>
            <a:br>
              <a:rPr lang="en-US" dirty="0"/>
            </a:br>
            <a:endParaRPr lang="en-US" dirty="0"/>
          </a:p>
          <a:p>
            <a:pPr lvl="0"/>
            <a:endParaRPr lang="en-US" dirty="0"/>
          </a:p>
          <a:p>
            <a:pPr lvl="0"/>
            <a:endParaRPr lang="en-US" dirty="0"/>
          </a:p>
          <a:p>
            <a:pPr lvl="0"/>
            <a:endParaRPr lang="en-US" dirty="0"/>
          </a:p>
          <a:p>
            <a:pPr lvl="0"/>
            <a:r>
              <a:rPr lang="en-US" dirty="0"/>
              <a:t/>
            </a:r>
            <a:br>
              <a:rPr lang="en-US" dirty="0"/>
            </a:br>
            <a:endParaRPr lang="en-US" dirty="0"/>
          </a:p>
          <a:p>
            <a:pPr lvl="0"/>
            <a:r>
              <a:rPr lang="en-US" dirty="0"/>
              <a:t>Body text</a:t>
            </a:r>
          </a:p>
        </p:txBody>
      </p:sp>
      <p:sp>
        <p:nvSpPr>
          <p:cNvPr id="8" name="Text Placeholder 2">
            <a:extLst>
              <a:ext uri="{FF2B5EF4-FFF2-40B4-BE49-F238E27FC236}">
                <a16:creationId xmlns="" xmlns:a16="http://schemas.microsoft.com/office/drawing/2014/main" id="{1870E1B6-0ECF-4B89-8FAB-09D00538EB52}"/>
              </a:ext>
            </a:extLst>
          </p:cNvPr>
          <p:cNvSpPr>
            <a:spLocks noGrp="1"/>
          </p:cNvSpPr>
          <p:nvPr>
            <p:ph type="body" sz="quarter" idx="16" hasCustomPrompt="1"/>
          </p:nvPr>
        </p:nvSpPr>
        <p:spPr>
          <a:xfrm>
            <a:off x="388800" y="3873242"/>
            <a:ext cx="3855539" cy="2486367"/>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0" name="Title 1">
            <a:extLst>
              <a:ext uri="{FF2B5EF4-FFF2-40B4-BE49-F238E27FC236}">
                <a16:creationId xmlns="" xmlns:a16="http://schemas.microsoft.com/office/drawing/2014/main" id="{25259958-3FB9-4566-8AB7-D98E4FCD49D5}"/>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161161133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 3 column">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2" name="Text Placeholder 2">
            <a:extLst>
              <a:ext uri="{FF2B5EF4-FFF2-40B4-BE49-F238E27FC236}">
                <a16:creationId xmlns="" xmlns:a16="http://schemas.microsoft.com/office/drawing/2014/main" id="{698B7640-2FBE-4B1B-93BB-80CDDCC61492}"/>
              </a:ext>
            </a:extLst>
          </p:cNvPr>
          <p:cNvSpPr>
            <a:spLocks noGrp="1"/>
          </p:cNvSpPr>
          <p:nvPr>
            <p:ph type="body" sz="quarter" idx="15" hasCustomPrompt="1"/>
          </p:nvPr>
        </p:nvSpPr>
        <p:spPr>
          <a:xfrm>
            <a:off x="388801" y="1150619"/>
            <a:ext cx="2552519" cy="5214348"/>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9" name="Text Placeholder 2">
            <a:extLst>
              <a:ext uri="{FF2B5EF4-FFF2-40B4-BE49-F238E27FC236}">
                <a16:creationId xmlns="" xmlns:a16="http://schemas.microsoft.com/office/drawing/2014/main" id="{4E768777-3248-42B2-85F9-58D5B20C6E63}"/>
              </a:ext>
            </a:extLst>
          </p:cNvPr>
          <p:cNvSpPr>
            <a:spLocks noGrp="1"/>
          </p:cNvSpPr>
          <p:nvPr>
            <p:ph type="body" sz="quarter" idx="17" hasCustomPrompt="1"/>
          </p:nvPr>
        </p:nvSpPr>
        <p:spPr>
          <a:xfrm>
            <a:off x="3086030" y="1150618"/>
            <a:ext cx="2552519" cy="5214348"/>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3" name="Text Placeholder 2">
            <a:extLst>
              <a:ext uri="{FF2B5EF4-FFF2-40B4-BE49-F238E27FC236}">
                <a16:creationId xmlns="" xmlns:a16="http://schemas.microsoft.com/office/drawing/2014/main" id="{F7E46CCE-0535-4E3E-9668-C3EC281E6A5C}"/>
              </a:ext>
            </a:extLst>
          </p:cNvPr>
          <p:cNvSpPr>
            <a:spLocks noGrp="1"/>
          </p:cNvSpPr>
          <p:nvPr>
            <p:ph type="body" sz="quarter" idx="16" hasCustomPrompt="1"/>
          </p:nvPr>
        </p:nvSpPr>
        <p:spPr>
          <a:xfrm>
            <a:off x="5783259" y="1150615"/>
            <a:ext cx="2869035" cy="5214348"/>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6" name="Title 1">
            <a:extLst>
              <a:ext uri="{FF2B5EF4-FFF2-40B4-BE49-F238E27FC236}">
                <a16:creationId xmlns="" xmlns:a16="http://schemas.microsoft.com/office/drawing/2014/main" id="{99316F6E-405A-4A01-9184-79CC1058A919}"/>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174945993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 2 rows">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2" name="Text Placeholder 2">
            <a:extLst>
              <a:ext uri="{FF2B5EF4-FFF2-40B4-BE49-F238E27FC236}">
                <a16:creationId xmlns="" xmlns:a16="http://schemas.microsoft.com/office/drawing/2014/main" id="{698B7640-2FBE-4B1B-93BB-80CDDCC61492}"/>
              </a:ext>
            </a:extLst>
          </p:cNvPr>
          <p:cNvSpPr>
            <a:spLocks noGrp="1"/>
          </p:cNvSpPr>
          <p:nvPr>
            <p:ph type="body" sz="quarter" idx="15" hasCustomPrompt="1"/>
          </p:nvPr>
        </p:nvSpPr>
        <p:spPr>
          <a:xfrm>
            <a:off x="388801" y="1150619"/>
            <a:ext cx="8263493" cy="2278381"/>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r>
              <a:rPr lang="en-US" dirty="0"/>
              <a:t/>
            </a:r>
            <a:br>
              <a:rPr lang="en-US" dirty="0"/>
            </a:br>
            <a:r>
              <a:rPr lang="en-US" dirty="0"/>
              <a:t>Charts, graphs and graphics can be positioned over the grey box.</a:t>
            </a:r>
            <a:br>
              <a:rPr lang="en-US" dirty="0"/>
            </a:br>
            <a:r>
              <a:rPr lang="en-US" dirty="0"/>
              <a:t/>
            </a:r>
            <a:br>
              <a:rPr lang="en-US" dirty="0"/>
            </a:br>
            <a:r>
              <a:rPr lang="en-US" dirty="0"/>
              <a:t/>
            </a:r>
            <a:br>
              <a:rPr lang="en-US" dirty="0"/>
            </a:br>
            <a:r>
              <a:rPr lang="en-US"/>
              <a:t>Body text</a:t>
            </a:r>
            <a:endParaRPr lang="en-US" dirty="0"/>
          </a:p>
        </p:txBody>
      </p:sp>
      <p:sp>
        <p:nvSpPr>
          <p:cNvPr id="13" name="Text Placeholder 2">
            <a:extLst>
              <a:ext uri="{FF2B5EF4-FFF2-40B4-BE49-F238E27FC236}">
                <a16:creationId xmlns="" xmlns:a16="http://schemas.microsoft.com/office/drawing/2014/main" id="{F7E46CCE-0535-4E3E-9668-C3EC281E6A5C}"/>
              </a:ext>
            </a:extLst>
          </p:cNvPr>
          <p:cNvSpPr>
            <a:spLocks noGrp="1"/>
          </p:cNvSpPr>
          <p:nvPr>
            <p:ph type="body" sz="quarter" idx="16" hasCustomPrompt="1"/>
          </p:nvPr>
        </p:nvSpPr>
        <p:spPr>
          <a:xfrm>
            <a:off x="388801" y="3566179"/>
            <a:ext cx="8263493" cy="2798784"/>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8" name="Title 1">
            <a:extLst>
              <a:ext uri="{FF2B5EF4-FFF2-40B4-BE49-F238E27FC236}">
                <a16:creationId xmlns="" xmlns:a16="http://schemas.microsoft.com/office/drawing/2014/main" id="{D65438FC-7DE5-43FA-96AA-BA01B74D04BF}"/>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163967204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 Text Bullets">
    <p:spTree>
      <p:nvGrpSpPr>
        <p:cNvPr id="1" name=""/>
        <p:cNvGrpSpPr/>
        <p:nvPr/>
      </p:nvGrpSpPr>
      <p:grpSpPr>
        <a:xfrm>
          <a:off x="0" y="0"/>
          <a:ext cx="0" cy="0"/>
          <a:chOff x="0" y="0"/>
          <a:chExt cx="0" cy="0"/>
        </a:xfrm>
      </p:grpSpPr>
      <p:sp>
        <p:nvSpPr>
          <p:cNvPr id="8" name="Text Placeholder 2">
            <a:extLst>
              <a:ext uri="{FF2B5EF4-FFF2-40B4-BE49-F238E27FC236}">
                <a16:creationId xmlns="" xmlns:a16="http://schemas.microsoft.com/office/drawing/2014/main" id="{AB625B03-B9DD-437E-8EFA-5E3698F33BA7}"/>
              </a:ext>
            </a:extLst>
          </p:cNvPr>
          <p:cNvSpPr>
            <a:spLocks noGrp="1"/>
          </p:cNvSpPr>
          <p:nvPr>
            <p:ph type="body" sz="quarter" idx="21" hasCustomPrompt="1"/>
          </p:nvPr>
        </p:nvSpPr>
        <p:spPr>
          <a:xfrm>
            <a:off x="577968" y="464267"/>
            <a:ext cx="5960855" cy="881332"/>
          </a:xfrm>
          <a:prstGeom prst="rect">
            <a:avLst/>
          </a:prstGeom>
          <a:noFill/>
        </p:spPr>
        <p:txBody>
          <a:bodyPr lIns="36000" tIns="36000" rIns="18000" bIns="36000" anchor="t" anchorCtr="0"/>
          <a:lstStyle>
            <a:lvl1pPr marL="0" indent="0">
              <a:lnSpc>
                <a:spcPct val="85000"/>
              </a:lnSpc>
              <a:buNone/>
              <a:defRPr sz="3400" b="1" baseline="0">
                <a:solidFill>
                  <a:srgbClr val="1E4B9B"/>
                </a:solidFill>
                <a:latin typeface="Arial" panose="020B0604020202020204" pitchFamily="34" charset="0"/>
                <a:cs typeface="Arial" panose="020B0604020202020204" pitchFamily="34" charset="0"/>
              </a:defRPr>
            </a:lvl1pPr>
          </a:lstStyle>
          <a:p>
            <a:pPr lvl="0"/>
            <a:r>
              <a:rPr lang="en-US" dirty="0"/>
              <a:t>CLICK HERE TO EDIT MASTER TITLE</a:t>
            </a:r>
          </a:p>
        </p:txBody>
      </p:sp>
      <p:sp>
        <p:nvSpPr>
          <p:cNvPr id="10" name="Text Placeholder 4">
            <a:extLst>
              <a:ext uri="{FF2B5EF4-FFF2-40B4-BE49-F238E27FC236}">
                <a16:creationId xmlns="" xmlns:a16="http://schemas.microsoft.com/office/drawing/2014/main" id="{2C896F9C-CC25-4527-9E30-F95E9F7B1D5F}"/>
              </a:ext>
            </a:extLst>
          </p:cNvPr>
          <p:cNvSpPr>
            <a:spLocks noGrp="1"/>
          </p:cNvSpPr>
          <p:nvPr>
            <p:ph type="body" sz="quarter" idx="16" hasCustomPrompt="1"/>
          </p:nvPr>
        </p:nvSpPr>
        <p:spPr>
          <a:xfrm>
            <a:off x="577968" y="2243137"/>
            <a:ext cx="7883407" cy="4019131"/>
          </a:xfrm>
          <a:prstGeom prst="rect">
            <a:avLst/>
          </a:prstGeom>
        </p:spPr>
        <p:txBody>
          <a:bodyPr/>
          <a:lstStyle>
            <a:lvl1pPr marL="342900" indent="-3429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1pPr>
            <a:lvl2pPr marL="742950" indent="-28575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2pPr>
            <a:lvl3pPr marL="1143000" indent="-2286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3pPr>
            <a:lvl4pPr marL="1600200" indent="-2286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4pPr>
            <a:lvl5pPr marL="2057400" indent="-2286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 xmlns:a16="http://schemas.microsoft.com/office/drawing/2014/main" id="{55207B26-BD01-450F-BCEB-6428971C5C28}"/>
              </a:ext>
            </a:extLst>
          </p:cNvPr>
          <p:cNvSpPr txBox="1"/>
          <p:nvPr userDrawn="1"/>
        </p:nvSpPr>
        <p:spPr>
          <a:xfrm>
            <a:off x="7591244" y="6425249"/>
            <a:ext cx="992039" cy="25391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B3AF6C-2BBD-4142-8E95-28A39D08C308}" type="datetime1">
              <a:rPr lang="en-GB" sz="1050" smtClean="0">
                <a:solidFill>
                  <a:srgbClr val="1E4B9B"/>
                </a:solidFill>
                <a:latin typeface="Arial" panose="020B0604020202020204" pitchFamily="34" charset="0"/>
                <a:cs typeface="Arial" panose="020B0604020202020204" pitchFamily="34" charset="0"/>
              </a:rPr>
              <a:t>21/05/2018</a:t>
            </a:fld>
            <a:endParaRPr lang="en-GB" sz="1050" dirty="0">
              <a:solidFill>
                <a:srgbClr val="1E4B9B"/>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 xmlns:a16="http://schemas.microsoft.com/office/drawing/2014/main" id="{6CC9049D-4664-4545-860B-8C408BE6F1C1}"/>
              </a:ext>
            </a:extLst>
          </p:cNvPr>
          <p:cNvSpPr>
            <a:spLocks noGrp="1"/>
          </p:cNvSpPr>
          <p:nvPr>
            <p:ph sz="quarter" idx="27" hasCustomPrompt="1"/>
          </p:nvPr>
        </p:nvSpPr>
        <p:spPr>
          <a:xfrm>
            <a:off x="577968" y="6440578"/>
            <a:ext cx="7246761" cy="284672"/>
          </a:xfrm>
          <a:prstGeom prst="rect">
            <a:avLst/>
          </a:prstGeom>
        </p:spPr>
        <p:txBody>
          <a:bodyPr/>
          <a:lstStyle>
            <a:lvl1pPr marL="0" indent="0" algn="r">
              <a:buNone/>
              <a:defRPr sz="1050">
                <a:solidFill>
                  <a:srgbClr val="1E4B9B"/>
                </a:solidFill>
                <a:latin typeface="Arial" panose="020B0604020202020204" pitchFamily="34" charset="0"/>
                <a:cs typeface="Arial" panose="020B0604020202020204" pitchFamily="34" charset="0"/>
              </a:defRPr>
            </a:lvl1pPr>
            <a:lvl2pPr marL="457200" indent="0">
              <a:buNone/>
              <a:defRPr sz="1050">
                <a:latin typeface="Arial" panose="020B0604020202020204" pitchFamily="34" charset="0"/>
                <a:cs typeface="Arial" panose="020B0604020202020204" pitchFamily="34" charset="0"/>
              </a:defRPr>
            </a:lvl2pPr>
            <a:lvl3pPr marL="914400" indent="0">
              <a:buNone/>
              <a:defRPr sz="105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US" dirty="0"/>
              <a:t>Presentation title</a:t>
            </a:r>
          </a:p>
        </p:txBody>
      </p:sp>
      <p:sp>
        <p:nvSpPr>
          <p:cNvPr id="13" name="Text Placeholder 2">
            <a:extLst>
              <a:ext uri="{FF2B5EF4-FFF2-40B4-BE49-F238E27FC236}">
                <a16:creationId xmlns="" xmlns:a16="http://schemas.microsoft.com/office/drawing/2014/main" id="{8413C705-D39D-4C04-9CCC-4AFABA7FBC36}"/>
              </a:ext>
            </a:extLst>
          </p:cNvPr>
          <p:cNvSpPr>
            <a:spLocks noGrp="1"/>
          </p:cNvSpPr>
          <p:nvPr>
            <p:ph type="body" sz="quarter" idx="22" hasCustomPrompt="1"/>
          </p:nvPr>
        </p:nvSpPr>
        <p:spPr>
          <a:xfrm>
            <a:off x="577968" y="1458820"/>
            <a:ext cx="5960855" cy="542512"/>
          </a:xfrm>
          <a:prstGeom prst="rect">
            <a:avLst/>
          </a:prstGeom>
          <a:noFill/>
        </p:spPr>
        <p:txBody>
          <a:bodyPr lIns="36000" tIns="144000" rIns="18000" bIns="36000" anchor="ctr" anchorCtr="0"/>
          <a:lstStyle>
            <a:lvl1pPr marL="0" indent="0">
              <a:lnSpc>
                <a:spcPct val="100000"/>
              </a:lnSpc>
              <a:spcBef>
                <a:spcPts val="0"/>
              </a:spcBef>
              <a:buNone/>
              <a:defRPr sz="2000" b="0" baseline="0">
                <a:solidFill>
                  <a:srgbClr val="1E4B9B"/>
                </a:solidFill>
                <a:latin typeface="Arial" panose="020B0604020202020204" pitchFamily="34" charset="0"/>
                <a:cs typeface="Arial" panose="020B0604020202020204" pitchFamily="34" charset="0"/>
              </a:defRPr>
            </a:lvl1pPr>
          </a:lstStyle>
          <a:p>
            <a:pPr lvl="0"/>
            <a:r>
              <a:rPr lang="en-US" dirty="0"/>
              <a:t>Insert subtitle</a:t>
            </a:r>
          </a:p>
        </p:txBody>
      </p:sp>
    </p:spTree>
    <p:extLst>
      <p:ext uri="{BB962C8B-B14F-4D97-AF65-F5344CB8AC3E}">
        <p14:creationId xmlns:p14="http://schemas.microsoft.com/office/powerpoint/2010/main" val="58896999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 blu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 xmlns:a16="http://schemas.microsoft.com/office/drawing/2014/main" id="{9FC8E3CA-4735-4448-B024-8A121DADF818}"/>
              </a:ext>
            </a:extLst>
          </p:cNvPr>
          <p:cNvSpPr>
            <a:spLocks noGrp="1"/>
          </p:cNvSpPr>
          <p:nvPr>
            <p:ph type="ctrTitle" hasCustomPrompt="1"/>
          </p:nvPr>
        </p:nvSpPr>
        <p:spPr>
          <a:xfrm>
            <a:off x="1775316" y="31797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14" name="Subtitle 2">
            <a:extLst>
              <a:ext uri="{FF2B5EF4-FFF2-40B4-BE49-F238E27FC236}">
                <a16:creationId xmlns="" xmlns:a16="http://schemas.microsoft.com/office/drawing/2014/main" id="{A7A647E4-605B-4961-B4D2-DBA88509304E}"/>
              </a:ext>
            </a:extLst>
          </p:cNvPr>
          <p:cNvSpPr>
            <a:spLocks noGrp="1"/>
          </p:cNvSpPr>
          <p:nvPr>
            <p:ph type="subTitle" idx="1" hasCustomPrompt="1"/>
          </p:nvPr>
        </p:nvSpPr>
        <p:spPr>
          <a:xfrm>
            <a:off x="1775317" y="41866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1365598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 oran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F192859-C46A-4829-96AF-7D408294B889}"/>
              </a:ext>
            </a:extLst>
          </p:cNvPr>
          <p:cNvSpPr>
            <a:spLocks noGrp="1"/>
          </p:cNvSpPr>
          <p:nvPr>
            <p:ph type="ctrTitle" hasCustomPrompt="1"/>
          </p:nvPr>
        </p:nvSpPr>
        <p:spPr>
          <a:xfrm>
            <a:off x="1775316" y="31797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7" name="Subtitle 2">
            <a:extLst>
              <a:ext uri="{FF2B5EF4-FFF2-40B4-BE49-F238E27FC236}">
                <a16:creationId xmlns="" xmlns:a16="http://schemas.microsoft.com/office/drawing/2014/main" id="{D94ECEE5-5A94-4126-92B2-4FA9605C9D9F}"/>
              </a:ext>
            </a:extLst>
          </p:cNvPr>
          <p:cNvSpPr>
            <a:spLocks noGrp="1"/>
          </p:cNvSpPr>
          <p:nvPr>
            <p:ph type="subTitle" idx="1" hasCustomPrompt="1"/>
          </p:nvPr>
        </p:nvSpPr>
        <p:spPr>
          <a:xfrm>
            <a:off x="1775317" y="41866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385018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 pink">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0D79BA80-1E7F-4F47-AF07-7A70474A6CD2}"/>
              </a:ext>
            </a:extLst>
          </p:cNvPr>
          <p:cNvSpPr>
            <a:spLocks noGrp="1"/>
          </p:cNvSpPr>
          <p:nvPr>
            <p:ph type="ctrTitle" hasCustomPrompt="1"/>
          </p:nvPr>
        </p:nvSpPr>
        <p:spPr>
          <a:xfrm>
            <a:off x="1775316" y="31797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7" name="Subtitle 2">
            <a:extLst>
              <a:ext uri="{FF2B5EF4-FFF2-40B4-BE49-F238E27FC236}">
                <a16:creationId xmlns="" xmlns:a16="http://schemas.microsoft.com/office/drawing/2014/main" id="{881FAF16-A8F7-4BA6-B2B7-5BF7AFA61EAD}"/>
              </a:ext>
            </a:extLst>
          </p:cNvPr>
          <p:cNvSpPr>
            <a:spLocks noGrp="1"/>
          </p:cNvSpPr>
          <p:nvPr>
            <p:ph type="subTitle" idx="1" hasCustomPrompt="1"/>
          </p:nvPr>
        </p:nvSpPr>
        <p:spPr>
          <a:xfrm>
            <a:off x="1775317" y="41866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77944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 turquoise">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6E406321-A4C9-4532-B695-2ECC82CCAE9F}"/>
              </a:ext>
            </a:extLst>
          </p:cNvPr>
          <p:cNvSpPr>
            <a:spLocks noGrp="1"/>
          </p:cNvSpPr>
          <p:nvPr>
            <p:ph type="ctrTitle" hasCustomPrompt="1"/>
          </p:nvPr>
        </p:nvSpPr>
        <p:spPr>
          <a:xfrm>
            <a:off x="1775316" y="31797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7" name="Subtitle 2">
            <a:extLst>
              <a:ext uri="{FF2B5EF4-FFF2-40B4-BE49-F238E27FC236}">
                <a16:creationId xmlns="" xmlns:a16="http://schemas.microsoft.com/office/drawing/2014/main" id="{11A37CB7-C061-4C30-8C0D-36C06AE61161}"/>
              </a:ext>
            </a:extLst>
          </p:cNvPr>
          <p:cNvSpPr>
            <a:spLocks noGrp="1"/>
          </p:cNvSpPr>
          <p:nvPr>
            <p:ph type="subTitle" idx="1" hasCustomPrompt="1"/>
          </p:nvPr>
        </p:nvSpPr>
        <p:spPr>
          <a:xfrm>
            <a:off x="1775317" y="41866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938964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 contents 1">
    <p:bg>
      <p:bgRef idx="1001">
        <a:schemeClr val="bg1"/>
      </p:bgRef>
    </p:bg>
    <p:spTree>
      <p:nvGrpSpPr>
        <p:cNvPr id="1" name=""/>
        <p:cNvGrpSpPr/>
        <p:nvPr/>
      </p:nvGrpSpPr>
      <p:grpSpPr>
        <a:xfrm>
          <a:off x="0" y="0"/>
          <a:ext cx="0" cy="0"/>
          <a:chOff x="0" y="0"/>
          <a:chExt cx="0" cy="0"/>
        </a:xfrm>
      </p:grpSpPr>
      <p:sp>
        <p:nvSpPr>
          <p:cNvPr id="6" name="Text Placeholder 4">
            <a:extLst>
              <a:ext uri="{FF2B5EF4-FFF2-40B4-BE49-F238E27FC236}">
                <a16:creationId xmlns="" xmlns:a16="http://schemas.microsoft.com/office/drawing/2014/main" id="{E2698E74-DBB1-4C41-81D5-108634391B7E}"/>
              </a:ext>
            </a:extLst>
          </p:cNvPr>
          <p:cNvSpPr>
            <a:spLocks noGrp="1"/>
          </p:cNvSpPr>
          <p:nvPr>
            <p:ph type="body" sz="quarter" idx="11" hasCustomPrompt="1"/>
          </p:nvPr>
        </p:nvSpPr>
        <p:spPr>
          <a:xfrm>
            <a:off x="4232378" y="1176736"/>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01</a:t>
            </a:r>
          </a:p>
        </p:txBody>
      </p:sp>
      <p:sp>
        <p:nvSpPr>
          <p:cNvPr id="7" name="Text Placeholder 31">
            <a:extLst>
              <a:ext uri="{FF2B5EF4-FFF2-40B4-BE49-F238E27FC236}">
                <a16:creationId xmlns="" xmlns:a16="http://schemas.microsoft.com/office/drawing/2014/main" id="{27D262DD-86D2-472F-9233-2CA4C4F3C48D}"/>
              </a:ext>
            </a:extLst>
          </p:cNvPr>
          <p:cNvSpPr>
            <a:spLocks noGrp="1"/>
          </p:cNvSpPr>
          <p:nvPr>
            <p:ph type="body" sz="quarter" idx="12" hasCustomPrompt="1"/>
          </p:nvPr>
        </p:nvSpPr>
        <p:spPr>
          <a:xfrm>
            <a:off x="4772378" y="1176734"/>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8" name="Text Placeholder 31">
            <a:extLst>
              <a:ext uri="{FF2B5EF4-FFF2-40B4-BE49-F238E27FC236}">
                <a16:creationId xmlns="" xmlns:a16="http://schemas.microsoft.com/office/drawing/2014/main" id="{C0A8910E-3E33-41A3-816B-CD71BE1D50DC}"/>
              </a:ext>
            </a:extLst>
          </p:cNvPr>
          <p:cNvSpPr>
            <a:spLocks noGrp="1"/>
          </p:cNvSpPr>
          <p:nvPr>
            <p:ph type="body" sz="quarter" idx="13" hasCustomPrompt="1"/>
          </p:nvPr>
        </p:nvSpPr>
        <p:spPr>
          <a:xfrm>
            <a:off x="4772378" y="1445872"/>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9" name="Text Placeholder 4">
            <a:extLst>
              <a:ext uri="{FF2B5EF4-FFF2-40B4-BE49-F238E27FC236}">
                <a16:creationId xmlns="" xmlns:a16="http://schemas.microsoft.com/office/drawing/2014/main" id="{DC7DBC2F-B4BA-4FA1-AC8F-C1FB5D329C35}"/>
              </a:ext>
            </a:extLst>
          </p:cNvPr>
          <p:cNvSpPr>
            <a:spLocks noGrp="1"/>
          </p:cNvSpPr>
          <p:nvPr>
            <p:ph type="body" sz="quarter" idx="14" hasCustomPrompt="1"/>
          </p:nvPr>
        </p:nvSpPr>
        <p:spPr>
          <a:xfrm>
            <a:off x="4232378" y="1877243"/>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02</a:t>
            </a:r>
          </a:p>
        </p:txBody>
      </p:sp>
      <p:sp>
        <p:nvSpPr>
          <p:cNvPr id="10" name="Text Placeholder 31">
            <a:extLst>
              <a:ext uri="{FF2B5EF4-FFF2-40B4-BE49-F238E27FC236}">
                <a16:creationId xmlns="" xmlns:a16="http://schemas.microsoft.com/office/drawing/2014/main" id="{E96BEFDD-99B7-4B7A-A883-501F05DEBEB2}"/>
              </a:ext>
            </a:extLst>
          </p:cNvPr>
          <p:cNvSpPr>
            <a:spLocks noGrp="1"/>
          </p:cNvSpPr>
          <p:nvPr>
            <p:ph type="body" sz="quarter" idx="15" hasCustomPrompt="1"/>
          </p:nvPr>
        </p:nvSpPr>
        <p:spPr>
          <a:xfrm>
            <a:off x="4772378" y="1877241"/>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1" name="Text Placeholder 31">
            <a:extLst>
              <a:ext uri="{FF2B5EF4-FFF2-40B4-BE49-F238E27FC236}">
                <a16:creationId xmlns="" xmlns:a16="http://schemas.microsoft.com/office/drawing/2014/main" id="{8F24DFEC-E082-454B-B5C3-50F1E1DD3224}"/>
              </a:ext>
            </a:extLst>
          </p:cNvPr>
          <p:cNvSpPr>
            <a:spLocks noGrp="1"/>
          </p:cNvSpPr>
          <p:nvPr>
            <p:ph type="body" sz="quarter" idx="16" hasCustomPrompt="1"/>
          </p:nvPr>
        </p:nvSpPr>
        <p:spPr>
          <a:xfrm>
            <a:off x="4772378" y="2146379"/>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12" name="Text Placeholder 4">
            <a:extLst>
              <a:ext uri="{FF2B5EF4-FFF2-40B4-BE49-F238E27FC236}">
                <a16:creationId xmlns="" xmlns:a16="http://schemas.microsoft.com/office/drawing/2014/main" id="{C3A914CD-C11D-48A8-88E1-538FBD109669}"/>
              </a:ext>
            </a:extLst>
          </p:cNvPr>
          <p:cNvSpPr>
            <a:spLocks noGrp="1"/>
          </p:cNvSpPr>
          <p:nvPr>
            <p:ph type="body" sz="quarter" idx="17" hasCustomPrompt="1"/>
          </p:nvPr>
        </p:nvSpPr>
        <p:spPr>
          <a:xfrm>
            <a:off x="4232378" y="2577750"/>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03</a:t>
            </a:r>
          </a:p>
        </p:txBody>
      </p:sp>
      <p:sp>
        <p:nvSpPr>
          <p:cNvPr id="15" name="Text Placeholder 31">
            <a:extLst>
              <a:ext uri="{FF2B5EF4-FFF2-40B4-BE49-F238E27FC236}">
                <a16:creationId xmlns="" xmlns:a16="http://schemas.microsoft.com/office/drawing/2014/main" id="{5E5D34B7-01F5-4524-B815-3E8FD22045B4}"/>
              </a:ext>
            </a:extLst>
          </p:cNvPr>
          <p:cNvSpPr>
            <a:spLocks noGrp="1"/>
          </p:cNvSpPr>
          <p:nvPr>
            <p:ph type="body" sz="quarter" idx="18" hasCustomPrompt="1"/>
          </p:nvPr>
        </p:nvSpPr>
        <p:spPr>
          <a:xfrm>
            <a:off x="4772378" y="2577748"/>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6" name="Text Placeholder 31">
            <a:extLst>
              <a:ext uri="{FF2B5EF4-FFF2-40B4-BE49-F238E27FC236}">
                <a16:creationId xmlns="" xmlns:a16="http://schemas.microsoft.com/office/drawing/2014/main" id="{745E9020-E3D4-4B2E-AF64-3BC2BA80998B}"/>
              </a:ext>
            </a:extLst>
          </p:cNvPr>
          <p:cNvSpPr>
            <a:spLocks noGrp="1"/>
          </p:cNvSpPr>
          <p:nvPr>
            <p:ph type="body" sz="quarter" idx="19" hasCustomPrompt="1"/>
          </p:nvPr>
        </p:nvSpPr>
        <p:spPr>
          <a:xfrm>
            <a:off x="4772378" y="2846886"/>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17" name="Text Placeholder 4">
            <a:extLst>
              <a:ext uri="{FF2B5EF4-FFF2-40B4-BE49-F238E27FC236}">
                <a16:creationId xmlns="" xmlns:a16="http://schemas.microsoft.com/office/drawing/2014/main" id="{6E31EB1E-53F8-4104-A8D0-0BEFB18961C6}"/>
              </a:ext>
            </a:extLst>
          </p:cNvPr>
          <p:cNvSpPr>
            <a:spLocks noGrp="1"/>
          </p:cNvSpPr>
          <p:nvPr>
            <p:ph type="body" sz="quarter" idx="20" hasCustomPrompt="1"/>
          </p:nvPr>
        </p:nvSpPr>
        <p:spPr>
          <a:xfrm>
            <a:off x="4232378" y="3278255"/>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04</a:t>
            </a:r>
          </a:p>
        </p:txBody>
      </p:sp>
      <p:sp>
        <p:nvSpPr>
          <p:cNvPr id="18" name="Text Placeholder 31">
            <a:extLst>
              <a:ext uri="{FF2B5EF4-FFF2-40B4-BE49-F238E27FC236}">
                <a16:creationId xmlns="" xmlns:a16="http://schemas.microsoft.com/office/drawing/2014/main" id="{3DEAAE69-8D81-471C-A294-06DD17336F63}"/>
              </a:ext>
            </a:extLst>
          </p:cNvPr>
          <p:cNvSpPr>
            <a:spLocks noGrp="1"/>
          </p:cNvSpPr>
          <p:nvPr>
            <p:ph type="body" sz="quarter" idx="21" hasCustomPrompt="1"/>
          </p:nvPr>
        </p:nvSpPr>
        <p:spPr>
          <a:xfrm>
            <a:off x="4772378" y="3278255"/>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9" name="Text Placeholder 31">
            <a:extLst>
              <a:ext uri="{FF2B5EF4-FFF2-40B4-BE49-F238E27FC236}">
                <a16:creationId xmlns="" xmlns:a16="http://schemas.microsoft.com/office/drawing/2014/main" id="{01E75DFE-469F-4162-BFD7-0AD3CC0605D3}"/>
              </a:ext>
            </a:extLst>
          </p:cNvPr>
          <p:cNvSpPr>
            <a:spLocks noGrp="1"/>
          </p:cNvSpPr>
          <p:nvPr>
            <p:ph type="body" sz="quarter" idx="22" hasCustomPrompt="1"/>
          </p:nvPr>
        </p:nvSpPr>
        <p:spPr>
          <a:xfrm>
            <a:off x="4772378" y="3547393"/>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0" name="Text Placeholder 4">
            <a:extLst>
              <a:ext uri="{FF2B5EF4-FFF2-40B4-BE49-F238E27FC236}">
                <a16:creationId xmlns="" xmlns:a16="http://schemas.microsoft.com/office/drawing/2014/main" id="{16FACADA-AE0B-4A02-B7FE-F03E903A2008}"/>
              </a:ext>
            </a:extLst>
          </p:cNvPr>
          <p:cNvSpPr>
            <a:spLocks noGrp="1"/>
          </p:cNvSpPr>
          <p:nvPr>
            <p:ph type="body" sz="quarter" idx="23" hasCustomPrompt="1"/>
          </p:nvPr>
        </p:nvSpPr>
        <p:spPr>
          <a:xfrm>
            <a:off x="4232378" y="3978763"/>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05</a:t>
            </a:r>
          </a:p>
        </p:txBody>
      </p:sp>
      <p:sp>
        <p:nvSpPr>
          <p:cNvPr id="21" name="Text Placeholder 31">
            <a:extLst>
              <a:ext uri="{FF2B5EF4-FFF2-40B4-BE49-F238E27FC236}">
                <a16:creationId xmlns="" xmlns:a16="http://schemas.microsoft.com/office/drawing/2014/main" id="{1BE90D09-E40F-4E07-8A6C-C34ECB3A0C75}"/>
              </a:ext>
            </a:extLst>
          </p:cNvPr>
          <p:cNvSpPr>
            <a:spLocks noGrp="1"/>
          </p:cNvSpPr>
          <p:nvPr>
            <p:ph type="body" sz="quarter" idx="24" hasCustomPrompt="1"/>
          </p:nvPr>
        </p:nvSpPr>
        <p:spPr>
          <a:xfrm>
            <a:off x="4772378" y="3978762"/>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22" name="Text Placeholder 31">
            <a:extLst>
              <a:ext uri="{FF2B5EF4-FFF2-40B4-BE49-F238E27FC236}">
                <a16:creationId xmlns="" xmlns:a16="http://schemas.microsoft.com/office/drawing/2014/main" id="{E8BCD20F-DF5A-4D1F-AB59-8992CCEB4E71}"/>
              </a:ext>
            </a:extLst>
          </p:cNvPr>
          <p:cNvSpPr>
            <a:spLocks noGrp="1"/>
          </p:cNvSpPr>
          <p:nvPr>
            <p:ph type="body" sz="quarter" idx="25" hasCustomPrompt="1"/>
          </p:nvPr>
        </p:nvSpPr>
        <p:spPr>
          <a:xfrm>
            <a:off x="4772378" y="4247900"/>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3" name="Text Placeholder 4">
            <a:extLst>
              <a:ext uri="{FF2B5EF4-FFF2-40B4-BE49-F238E27FC236}">
                <a16:creationId xmlns="" xmlns:a16="http://schemas.microsoft.com/office/drawing/2014/main" id="{2CA99EFB-8D03-4007-813F-E6174F0308EE}"/>
              </a:ext>
            </a:extLst>
          </p:cNvPr>
          <p:cNvSpPr>
            <a:spLocks noGrp="1"/>
          </p:cNvSpPr>
          <p:nvPr>
            <p:ph type="body" sz="quarter" idx="26" hasCustomPrompt="1"/>
          </p:nvPr>
        </p:nvSpPr>
        <p:spPr>
          <a:xfrm>
            <a:off x="4232378" y="4679271"/>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06</a:t>
            </a:r>
          </a:p>
        </p:txBody>
      </p:sp>
      <p:sp>
        <p:nvSpPr>
          <p:cNvPr id="24" name="Text Placeholder 31">
            <a:extLst>
              <a:ext uri="{FF2B5EF4-FFF2-40B4-BE49-F238E27FC236}">
                <a16:creationId xmlns="" xmlns:a16="http://schemas.microsoft.com/office/drawing/2014/main" id="{75297938-8904-4A58-BECE-919189BAA548}"/>
              </a:ext>
            </a:extLst>
          </p:cNvPr>
          <p:cNvSpPr>
            <a:spLocks noGrp="1"/>
          </p:cNvSpPr>
          <p:nvPr>
            <p:ph type="body" sz="quarter" idx="27" hasCustomPrompt="1"/>
          </p:nvPr>
        </p:nvSpPr>
        <p:spPr>
          <a:xfrm>
            <a:off x="4772378" y="4679269"/>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25" name="Text Placeholder 31">
            <a:extLst>
              <a:ext uri="{FF2B5EF4-FFF2-40B4-BE49-F238E27FC236}">
                <a16:creationId xmlns="" xmlns:a16="http://schemas.microsoft.com/office/drawing/2014/main" id="{EF1B2FF4-CFE5-4357-917A-02669822510A}"/>
              </a:ext>
            </a:extLst>
          </p:cNvPr>
          <p:cNvSpPr>
            <a:spLocks noGrp="1"/>
          </p:cNvSpPr>
          <p:nvPr>
            <p:ph type="body" sz="quarter" idx="28" hasCustomPrompt="1"/>
          </p:nvPr>
        </p:nvSpPr>
        <p:spPr>
          <a:xfrm>
            <a:off x="4772378" y="4948407"/>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3" name="Picture Placeholder 2">
            <a:extLst>
              <a:ext uri="{FF2B5EF4-FFF2-40B4-BE49-F238E27FC236}">
                <a16:creationId xmlns="" xmlns:a16="http://schemas.microsoft.com/office/drawing/2014/main" id="{09ABF0E3-1A7E-434D-B96E-F3343B8E07D9}"/>
              </a:ext>
            </a:extLst>
          </p:cNvPr>
          <p:cNvSpPr>
            <a:spLocks noGrp="1"/>
          </p:cNvSpPr>
          <p:nvPr>
            <p:ph type="pic" sz="quarter" idx="29" hasCustomPrompt="1"/>
          </p:nvPr>
        </p:nvSpPr>
        <p:spPr>
          <a:xfrm>
            <a:off x="0" y="0"/>
            <a:ext cx="3825920" cy="6858000"/>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31" name="Title 1">
            <a:extLst>
              <a:ext uri="{FF2B5EF4-FFF2-40B4-BE49-F238E27FC236}">
                <a16:creationId xmlns="" xmlns:a16="http://schemas.microsoft.com/office/drawing/2014/main" id="{25039EFD-26D4-4EFF-80C8-2DEC577006FA}"/>
              </a:ext>
            </a:extLst>
          </p:cNvPr>
          <p:cNvSpPr>
            <a:spLocks noGrp="1"/>
          </p:cNvSpPr>
          <p:nvPr>
            <p:ph type="ctrTitle" hasCustomPrompt="1"/>
          </p:nvPr>
        </p:nvSpPr>
        <p:spPr>
          <a:xfrm>
            <a:off x="4232378" y="770472"/>
            <a:ext cx="1044375"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CONTENTS</a:t>
            </a:r>
          </a:p>
        </p:txBody>
      </p:sp>
      <p:sp>
        <p:nvSpPr>
          <p:cNvPr id="32" name="Slide Number Placeholder 8">
            <a:extLst>
              <a:ext uri="{FF2B5EF4-FFF2-40B4-BE49-F238E27FC236}">
                <a16:creationId xmlns="" xmlns:a16="http://schemas.microsoft.com/office/drawing/2014/main" id="{6FBBA16B-4607-4475-9AA9-35D51BE89C52}"/>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Tree>
    <p:extLst>
      <p:ext uri="{BB962C8B-B14F-4D97-AF65-F5344CB8AC3E}">
        <p14:creationId xmlns:p14="http://schemas.microsoft.com/office/powerpoint/2010/main" val="314463201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 contents 2">
    <p:bg>
      <p:bgRef idx="1001">
        <a:schemeClr val="bg1"/>
      </p:bgRef>
    </p:bg>
    <p:spTree>
      <p:nvGrpSpPr>
        <p:cNvPr id="1" name=""/>
        <p:cNvGrpSpPr/>
        <p:nvPr/>
      </p:nvGrpSpPr>
      <p:grpSpPr>
        <a:xfrm>
          <a:off x="0" y="0"/>
          <a:ext cx="0" cy="0"/>
          <a:chOff x="0" y="0"/>
          <a:chExt cx="0" cy="0"/>
        </a:xfrm>
      </p:grpSpPr>
      <p:sp>
        <p:nvSpPr>
          <p:cNvPr id="29" name="Text Placeholder 9">
            <a:extLst>
              <a:ext uri="{FF2B5EF4-FFF2-40B4-BE49-F238E27FC236}">
                <a16:creationId xmlns="" xmlns:a16="http://schemas.microsoft.com/office/drawing/2014/main" id="{FF9A53DE-293F-4D46-94A3-8EB81742DFCF}"/>
              </a:ext>
            </a:extLst>
          </p:cNvPr>
          <p:cNvSpPr>
            <a:spLocks noGrp="1"/>
          </p:cNvSpPr>
          <p:nvPr>
            <p:ph type="body" sz="quarter" idx="11" hasCustomPrompt="1"/>
          </p:nvPr>
        </p:nvSpPr>
        <p:spPr>
          <a:xfrm>
            <a:off x="432000" y="1079999"/>
            <a:ext cx="8220294" cy="5284967"/>
          </a:xfrm>
          <a:prstGeom prst="rect">
            <a:avLst/>
          </a:prstGeom>
        </p:spPr>
        <p:txBody>
          <a:bodyPr lIns="36000" tIns="36000" rIns="36000" bIns="3600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dirty="0"/>
              <a:t>00	Insert contents listing (2 columns)</a:t>
            </a:r>
          </a:p>
        </p:txBody>
      </p:sp>
      <p:sp>
        <p:nvSpPr>
          <p:cNvPr id="30" name="Slide Number Placeholder 8">
            <a:extLst>
              <a:ext uri="{FF2B5EF4-FFF2-40B4-BE49-F238E27FC236}">
                <a16:creationId xmlns=""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34" name="Title 1">
            <a:extLst>
              <a:ext uri="{FF2B5EF4-FFF2-40B4-BE49-F238E27FC236}">
                <a16:creationId xmlns="" xmlns:a16="http://schemas.microsoft.com/office/drawing/2014/main" id="{091B7A03-C365-4ED6-962E-93EA096F7A2D}"/>
              </a:ext>
            </a:extLst>
          </p:cNvPr>
          <p:cNvSpPr>
            <a:spLocks noGrp="1"/>
          </p:cNvSpPr>
          <p:nvPr>
            <p:ph type="ctrTitle" hasCustomPrompt="1"/>
          </p:nvPr>
        </p:nvSpPr>
        <p:spPr>
          <a:xfrm>
            <a:off x="432000" y="544317"/>
            <a:ext cx="1044375"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CONTENTS</a:t>
            </a:r>
          </a:p>
        </p:txBody>
      </p:sp>
    </p:spTree>
    <p:extLst>
      <p:ext uri="{BB962C8B-B14F-4D97-AF65-F5344CB8AC3E}">
        <p14:creationId xmlns:p14="http://schemas.microsoft.com/office/powerpoint/2010/main" val="7780586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 just tex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3" name="Title 1">
            <a:extLst>
              <a:ext uri="{FF2B5EF4-FFF2-40B4-BE49-F238E27FC236}">
                <a16:creationId xmlns="" xmlns:a16="http://schemas.microsoft.com/office/drawing/2014/main" id="{56ABEA7B-7448-4E43-A7A4-3421CD2E272B}"/>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7" name="Content Placeholder 2">
            <a:extLst>
              <a:ext uri="{FF2B5EF4-FFF2-40B4-BE49-F238E27FC236}">
                <a16:creationId xmlns="" xmlns:a16="http://schemas.microsoft.com/office/drawing/2014/main" id="{FDA22121-4331-41E2-B269-75755B804956}"/>
              </a:ext>
            </a:extLst>
          </p:cNvPr>
          <p:cNvSpPr>
            <a:spLocks noGrp="1"/>
          </p:cNvSpPr>
          <p:nvPr>
            <p:ph idx="1" hasCustomPrompt="1"/>
          </p:nvPr>
        </p:nvSpPr>
        <p:spPr>
          <a:xfrm>
            <a:off x="388801" y="1150618"/>
            <a:ext cx="8263493" cy="5214348"/>
          </a:xfrm>
          <a:prstGeom prst="rect">
            <a:avLst/>
          </a:prstGeom>
        </p:spPr>
        <p:txBody>
          <a:bodyPr lIns="36000" tIns="36000" rIns="36000" bIns="3600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Tree>
    <p:extLst>
      <p:ext uri="{BB962C8B-B14F-4D97-AF65-F5344CB8AC3E}">
        <p14:creationId xmlns:p14="http://schemas.microsoft.com/office/powerpoint/2010/main" val="302745139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 just an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 xmlns:a16="http://schemas.microsoft.com/office/drawing/2014/main" id="{D7627B42-6398-42C1-94CA-C124AC35B2F5}"/>
              </a:ext>
            </a:extLst>
          </p:cNvPr>
          <p:cNvSpPr>
            <a:spLocks noGrp="1"/>
          </p:cNvSpPr>
          <p:nvPr>
            <p:ph type="pic" sz="quarter" idx="14" hasCustomPrompt="1"/>
          </p:nvPr>
        </p:nvSpPr>
        <p:spPr>
          <a:xfrm>
            <a:off x="388601" y="1150618"/>
            <a:ext cx="8263493" cy="5214347"/>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7" name="Title 1">
            <a:extLst>
              <a:ext uri="{FF2B5EF4-FFF2-40B4-BE49-F238E27FC236}">
                <a16:creationId xmlns="" xmlns:a16="http://schemas.microsoft.com/office/drawing/2014/main" id="{4A7B25A5-6B91-4CE2-93B8-754812DA0292}"/>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49448956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3.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85701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82C9C99-C01F-49D0-BB90-7E8E85883E1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799083" y="201682"/>
            <a:ext cx="1129018" cy="811077"/>
          </a:xfrm>
          <a:prstGeom prst="rect">
            <a:avLst/>
          </a:prstGeom>
        </p:spPr>
      </p:pic>
    </p:spTree>
    <p:extLst>
      <p:ext uri="{BB962C8B-B14F-4D97-AF65-F5344CB8AC3E}">
        <p14:creationId xmlns:p14="http://schemas.microsoft.com/office/powerpoint/2010/main" val="42019972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FA41D27-A710-44D0-BD39-97011AE22739}"/>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7799083" y="201682"/>
            <a:ext cx="1129018" cy="811076"/>
          </a:xfrm>
          <a:prstGeom prst="rect">
            <a:avLst/>
          </a:prstGeom>
        </p:spPr>
      </p:pic>
    </p:spTree>
    <p:extLst>
      <p:ext uri="{BB962C8B-B14F-4D97-AF65-F5344CB8AC3E}">
        <p14:creationId xmlns:p14="http://schemas.microsoft.com/office/powerpoint/2010/main" val="40198617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0" r:id="rId5"/>
    <p:sldLayoutId id="2147483673" r:id="rId6"/>
    <p:sldLayoutId id="2147483674" r:id="rId7"/>
    <p:sldLayoutId id="2147483675" r:id="rId8"/>
    <p:sldLayoutId id="2147483676" r:id="rId9"/>
    <p:sldLayoutId id="214748368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hyperlink" Target="http://www.studentfinancewales.com/"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www.open.edu/openlearn" TargetMode="External"/><Relationship Id="rId7" Type="http://schemas.openxmlformats.org/officeDocument/2006/relationships/hyperlink" Target="http://www.open.edu/openlearncymru"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hyperlink" Target="http://www.studentfinancewales.com/" TargetMode="External"/><Relationship Id="rId3" Type="http://schemas.openxmlformats.org/officeDocument/2006/relationships/hyperlink" Target="mailto:wales-partnerships@open.ac.uk" TargetMode="External"/><Relationship Id="rId7" Type="http://schemas.openxmlformats.org/officeDocument/2006/relationships/hyperlink" Target="http://www.open.ac.uk/" TargetMode="External"/><Relationship Id="rId2" Type="http://schemas.openxmlformats.org/officeDocument/2006/relationships/hyperlink" Target="http://www.open.ac.uk/wales/en/our-work/helping-you-help-your-adult-learners" TargetMode="External"/><Relationship Id="rId1" Type="http://schemas.openxmlformats.org/officeDocument/2006/relationships/slideLayout" Target="../slideLayouts/slideLayout13.xml"/><Relationship Id="rId6" Type="http://schemas.openxmlformats.org/officeDocument/2006/relationships/hyperlink" Target="mailto:wales@open.ac.uk" TargetMode="External"/><Relationship Id="rId5" Type="http://schemas.openxmlformats.org/officeDocument/2006/relationships/hyperlink" Target="http://www.openuniversity.co.uk/wales_funding" TargetMode="External"/><Relationship Id="rId4" Type="http://schemas.openxmlformats.org/officeDocument/2006/relationships/hyperlink" Target="http://www.open.ac.uk/wale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hyperlink" Target="https://www.youtube.com/watch?v=NmtxNK6JEN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DD35A2-212B-4253-8D50-FD1945F2BFB6}"/>
              </a:ext>
            </a:extLst>
          </p:cNvPr>
          <p:cNvSpPr>
            <a:spLocks noGrp="1"/>
          </p:cNvSpPr>
          <p:nvPr>
            <p:ph type="ctrTitle"/>
          </p:nvPr>
        </p:nvSpPr>
        <p:spPr>
          <a:xfrm>
            <a:off x="515861" y="1815977"/>
            <a:ext cx="7920773" cy="2991588"/>
          </a:xfrm>
        </p:spPr>
        <p:txBody>
          <a:bodyPr/>
          <a:lstStyle/>
          <a:p>
            <a:r>
              <a:rPr lang="en-GB" dirty="0"/>
              <a:t>New funding for part-time </a:t>
            </a:r>
            <a:br>
              <a:rPr lang="en-GB" dirty="0"/>
            </a:br>
            <a:r>
              <a:rPr lang="en-GB" dirty="0"/>
              <a:t>Higher Education students </a:t>
            </a:r>
            <a:br>
              <a:rPr lang="en-GB" dirty="0"/>
            </a:br>
            <a:r>
              <a:rPr lang="en-GB" dirty="0"/>
              <a:t/>
            </a:r>
            <a:br>
              <a:rPr lang="en-GB" dirty="0"/>
            </a:br>
            <a:r>
              <a:rPr lang="en-GB" dirty="0"/>
              <a:t/>
            </a:r>
            <a:br>
              <a:rPr lang="en-GB" dirty="0"/>
            </a:br>
            <a:r>
              <a:rPr lang="cy-GB" dirty="0"/>
              <a:t>Cyllid newydd ar gyfer </a:t>
            </a:r>
            <a:br>
              <a:rPr lang="cy-GB" dirty="0"/>
            </a:br>
            <a:r>
              <a:rPr lang="cy-GB" dirty="0"/>
              <a:t>Myfyrwyr Addysg Uwch rhan-amser</a:t>
            </a:r>
            <a:endParaRPr lang="en-GB" dirty="0"/>
          </a:p>
        </p:txBody>
      </p:sp>
    </p:spTree>
    <p:extLst>
      <p:ext uri="{BB962C8B-B14F-4D97-AF65-F5344CB8AC3E}">
        <p14:creationId xmlns:p14="http://schemas.microsoft.com/office/powerpoint/2010/main" val="448630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1998" y="241300"/>
            <a:ext cx="5435401" cy="980884"/>
          </a:xfrm>
        </p:spPr>
        <p:txBody>
          <a:bodyPr/>
          <a:lstStyle/>
          <a:p>
            <a:r>
              <a:rPr lang="en-GB" sz="2400" dirty="0"/>
              <a:t>What support is available?/</a:t>
            </a:r>
            <a:br>
              <a:rPr lang="en-GB" sz="2400" dirty="0"/>
            </a:br>
            <a:r>
              <a:rPr lang="cy-GB" sz="2400" dirty="0"/>
              <a:t>Pa gefnogaeth sydd ar gael</a:t>
            </a:r>
            <a:endParaRPr lang="en-GB" sz="2400" dirty="0"/>
          </a:p>
        </p:txBody>
      </p:sp>
      <p:sp>
        <p:nvSpPr>
          <p:cNvPr id="5" name="TextBox 4"/>
          <p:cNvSpPr txBox="1"/>
          <p:nvPr/>
        </p:nvSpPr>
        <p:spPr>
          <a:xfrm>
            <a:off x="431999" y="1222184"/>
            <a:ext cx="8227259" cy="4585871"/>
          </a:xfrm>
          <a:prstGeom prst="rect">
            <a:avLst/>
          </a:prstGeom>
          <a:noFill/>
        </p:spPr>
        <p:txBody>
          <a:bodyPr wrap="square" rtlCol="0">
            <a:spAutoFit/>
          </a:bodyPr>
          <a:lstStyle/>
          <a:p>
            <a:pPr>
              <a:lnSpc>
                <a:spcPct val="100000"/>
              </a:lnSpc>
            </a:pPr>
            <a:r>
              <a:rPr lang="en-GB" sz="2000" dirty="0">
                <a:cs typeface="Arial" panose="020B0604020202020204" pitchFamily="34" charset="0"/>
              </a:rPr>
              <a:t>The support available for undergraduate students falls into </a:t>
            </a:r>
            <a:r>
              <a:rPr lang="en-GB" sz="2000" b="1" dirty="0">
                <a:cs typeface="Arial" panose="020B0604020202020204" pitchFamily="34" charset="0"/>
              </a:rPr>
              <a:t>three categories</a:t>
            </a:r>
            <a:r>
              <a:rPr lang="en-GB" sz="2000" dirty="0">
                <a:cs typeface="Arial" panose="020B0604020202020204" pitchFamily="34" charset="0"/>
              </a:rPr>
              <a:t>:</a:t>
            </a:r>
          </a:p>
          <a:p>
            <a:pPr marL="171450" indent="-171450">
              <a:lnSpc>
                <a:spcPct val="100000"/>
              </a:lnSpc>
              <a:buFont typeface="Arial" panose="020B0604020202020204" pitchFamily="34" charset="0"/>
              <a:buChar char="•"/>
            </a:pPr>
            <a:endParaRPr lang="en-GB" sz="2000" dirty="0">
              <a:cs typeface="Arial" panose="020B0604020202020204" pitchFamily="34" charset="0"/>
            </a:endParaRPr>
          </a:p>
          <a:p>
            <a:pPr>
              <a:lnSpc>
                <a:spcPct val="100000"/>
              </a:lnSpc>
            </a:pPr>
            <a:endParaRPr lang="en-GB" sz="2000" dirty="0">
              <a:cs typeface="Arial" panose="020B0604020202020204" pitchFamily="34" charset="0"/>
            </a:endParaRPr>
          </a:p>
          <a:p>
            <a:pPr marL="171439" indent="-171450">
              <a:buFont typeface="Arial" panose="020B0604020202020204" pitchFamily="34" charset="0"/>
              <a:buChar char="•"/>
            </a:pPr>
            <a:r>
              <a:rPr lang="en-GB" sz="2000" b="1" dirty="0">
                <a:cs typeface="Arial" panose="020B0604020202020204" pitchFamily="34" charset="0"/>
              </a:rPr>
              <a:t>Welsh Government Learning Grant</a:t>
            </a:r>
            <a:r>
              <a:rPr lang="en-GB" sz="2000" dirty="0">
                <a:cs typeface="Arial" panose="020B0604020202020204" pitchFamily="34" charset="0"/>
              </a:rPr>
              <a:t>: </a:t>
            </a:r>
            <a:r>
              <a:rPr lang="en-GB" sz="2000" b="1" dirty="0">
                <a:cs typeface="Arial" panose="020B0604020202020204" pitchFamily="34" charset="0"/>
              </a:rPr>
              <a:t>non-means tested</a:t>
            </a:r>
          </a:p>
          <a:p>
            <a:pPr indent="-11"/>
            <a:endParaRPr lang="en-GB" sz="2000" dirty="0">
              <a:cs typeface="Arial" panose="020B0604020202020204" pitchFamily="34" charset="0"/>
            </a:endParaRPr>
          </a:p>
          <a:p>
            <a:pPr marL="171439" indent="-171450">
              <a:buFont typeface="Arial" panose="020B0604020202020204" pitchFamily="34" charset="0"/>
              <a:buChar char="•"/>
            </a:pPr>
            <a:r>
              <a:rPr lang="en-GB" sz="2000" b="1" dirty="0">
                <a:cs typeface="Arial" panose="020B0604020202020204" pitchFamily="34" charset="0"/>
              </a:rPr>
              <a:t>Special Support Grant</a:t>
            </a:r>
            <a:r>
              <a:rPr lang="en-GB" sz="2000" dirty="0">
                <a:cs typeface="Arial" panose="020B0604020202020204" pitchFamily="34" charset="0"/>
              </a:rPr>
              <a:t>: </a:t>
            </a:r>
            <a:r>
              <a:rPr lang="en-GB" sz="2000" b="1" dirty="0">
                <a:cs typeface="Arial" panose="020B0604020202020204" pitchFamily="34" charset="0"/>
              </a:rPr>
              <a:t>means tested </a:t>
            </a:r>
            <a:r>
              <a:rPr lang="en-GB" sz="2000" dirty="0">
                <a:cs typeface="Arial" panose="020B0604020202020204" pitchFamily="34" charset="0"/>
              </a:rPr>
              <a:t>maintenance grant</a:t>
            </a:r>
          </a:p>
          <a:p>
            <a:pPr marL="457189" lvl="1">
              <a:lnSpc>
                <a:spcPct val="100000"/>
              </a:lnSpc>
            </a:pPr>
            <a:endParaRPr lang="en-GB" sz="2000" dirty="0">
              <a:cs typeface="Arial" panose="020B0604020202020204" pitchFamily="34" charset="0"/>
            </a:endParaRPr>
          </a:p>
          <a:p>
            <a:r>
              <a:rPr lang="en-GB" b="1" dirty="0">
                <a:solidFill>
                  <a:schemeClr val="accent2"/>
                </a:solidFill>
                <a:cs typeface="Arial" panose="020B0604020202020204" pitchFamily="34" charset="0"/>
              </a:rPr>
              <a:t>Welsh Government Learning Grant +</a:t>
            </a:r>
          </a:p>
          <a:p>
            <a:pPr indent="-11"/>
            <a:r>
              <a:rPr lang="en-GB" b="1" dirty="0">
                <a:solidFill>
                  <a:schemeClr val="accent2"/>
                </a:solidFill>
                <a:cs typeface="Arial" panose="020B0604020202020204" pitchFamily="34" charset="0"/>
              </a:rPr>
              <a:t>Special Support Grant = up to £4,500</a:t>
            </a:r>
          </a:p>
          <a:p>
            <a:pPr marL="171439" indent="-171450">
              <a:buFont typeface="Arial" panose="020B0604020202020204" pitchFamily="34" charset="0"/>
              <a:buChar char="•"/>
            </a:pPr>
            <a:endParaRPr lang="en-GB" sz="2000" dirty="0">
              <a:cs typeface="Arial" panose="020B0604020202020204" pitchFamily="34" charset="0"/>
            </a:endParaRPr>
          </a:p>
          <a:p>
            <a:pPr indent="-11"/>
            <a:r>
              <a:rPr lang="en-GB" sz="2000" dirty="0">
                <a:cs typeface="Arial" panose="020B0604020202020204" pitchFamily="34" charset="0"/>
              </a:rPr>
              <a:t>Plus </a:t>
            </a:r>
          </a:p>
          <a:p>
            <a:pPr indent="-11"/>
            <a:endParaRPr lang="en-GB" sz="2000" dirty="0">
              <a:cs typeface="Arial" panose="020B0604020202020204" pitchFamily="34" charset="0"/>
            </a:endParaRPr>
          </a:p>
          <a:p>
            <a:pPr marL="285739" indent="-285750">
              <a:buFont typeface="Arial" panose="020B0604020202020204" pitchFamily="34" charset="0"/>
              <a:buChar char="•"/>
            </a:pPr>
            <a:r>
              <a:rPr lang="en-GB" b="1" dirty="0">
                <a:cs typeface="Arial" panose="020B0604020202020204" pitchFamily="34" charset="0"/>
              </a:rPr>
              <a:t>Maintenance Loan</a:t>
            </a:r>
            <a:r>
              <a:rPr lang="en-GB" dirty="0">
                <a:cs typeface="Arial" panose="020B0604020202020204" pitchFamily="34" charset="0"/>
              </a:rPr>
              <a:t>: available for all </a:t>
            </a:r>
          </a:p>
          <a:p>
            <a:pPr indent="-11"/>
            <a:r>
              <a:rPr lang="en-GB" dirty="0">
                <a:cs typeface="Arial" panose="020B0604020202020204" pitchFamily="34" charset="0"/>
              </a:rPr>
              <a:t>     (up to £4,237.50). </a:t>
            </a:r>
            <a:endParaRPr lang="en-GB"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750" y="3576674"/>
            <a:ext cx="4286250" cy="2857500"/>
          </a:xfrm>
          <a:prstGeom prst="rect">
            <a:avLst/>
          </a:prstGeom>
        </p:spPr>
      </p:pic>
    </p:spTree>
    <p:extLst>
      <p:ext uri="{BB962C8B-B14F-4D97-AF65-F5344CB8AC3E}">
        <p14:creationId xmlns:p14="http://schemas.microsoft.com/office/powerpoint/2010/main" val="1543358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ext uri="{D42A27DB-BD31-4B8C-83A1-F6EECF244321}">
                <p14:modId xmlns:p14="http://schemas.microsoft.com/office/powerpoint/2010/main" val="1029177124"/>
              </p:ext>
            </p:extLst>
          </p:nvPr>
        </p:nvGraphicFramePr>
        <p:xfrm>
          <a:off x="1595438" y="1089025"/>
          <a:ext cx="5572125" cy="5203825"/>
        </p:xfrm>
        <a:graphic>
          <a:graphicData uri="http://schemas.openxmlformats.org/presentationml/2006/ole">
            <mc:AlternateContent xmlns:mc="http://schemas.openxmlformats.org/markup-compatibility/2006">
              <mc:Choice xmlns:v="urn:schemas-microsoft-com:vml" Requires="v">
                <p:oleObj spid="_x0000_s1037" name="Worksheet" r:id="rId3" imgW="5572119" imgH="6343709" progId="Excel.Sheet.12">
                  <p:embed/>
                </p:oleObj>
              </mc:Choice>
              <mc:Fallback>
                <p:oleObj name="Worksheet" r:id="rId3" imgW="5572119" imgH="6343709" progId="Excel.Sheet.12">
                  <p:embed/>
                  <p:pic>
                    <p:nvPicPr>
                      <p:cNvPr id="0" name=""/>
                      <p:cNvPicPr/>
                      <p:nvPr/>
                    </p:nvPicPr>
                    <p:blipFill>
                      <a:blip r:embed="rId4"/>
                      <a:stretch>
                        <a:fillRect/>
                      </a:stretch>
                    </p:blipFill>
                    <p:spPr>
                      <a:xfrm>
                        <a:off x="1595438" y="1089025"/>
                        <a:ext cx="5572125" cy="5203825"/>
                      </a:xfrm>
                      <a:prstGeom prst="rect">
                        <a:avLst/>
                      </a:prstGeom>
                    </p:spPr>
                  </p:pic>
                </p:oleObj>
              </mc:Fallback>
            </mc:AlternateContent>
          </a:graphicData>
        </a:graphic>
      </p:graphicFrame>
      <p:sp>
        <p:nvSpPr>
          <p:cNvPr id="7" name="TextBox 6"/>
          <p:cNvSpPr txBox="1"/>
          <p:nvPr/>
        </p:nvSpPr>
        <p:spPr>
          <a:xfrm>
            <a:off x="652734" y="229075"/>
            <a:ext cx="4363766" cy="830997"/>
          </a:xfrm>
          <a:prstGeom prst="rect">
            <a:avLst/>
          </a:prstGeom>
          <a:solidFill>
            <a:schemeClr val="accent1">
              <a:lumMod val="75000"/>
            </a:schemeClr>
          </a:solidFill>
        </p:spPr>
        <p:txBody>
          <a:bodyPr wrap="square" rtlCol="0">
            <a:spAutoFit/>
          </a:bodyPr>
          <a:lstStyle/>
          <a:p>
            <a:pPr algn="ctr"/>
            <a:r>
              <a:rPr lang="en-GB" sz="2400" b="1" dirty="0">
                <a:solidFill>
                  <a:schemeClr val="bg1"/>
                </a:solidFill>
              </a:rPr>
              <a:t>What support is available? </a:t>
            </a:r>
          </a:p>
          <a:p>
            <a:pPr algn="ctr"/>
            <a:r>
              <a:rPr lang="en-GB" sz="2400" b="1" dirty="0">
                <a:solidFill>
                  <a:schemeClr val="bg1"/>
                </a:solidFill>
              </a:rPr>
              <a:t>Pa </a:t>
            </a:r>
            <a:r>
              <a:rPr lang="en-GB" sz="2400" b="1" dirty="0" err="1">
                <a:solidFill>
                  <a:schemeClr val="bg1"/>
                </a:solidFill>
              </a:rPr>
              <a:t>gymorth</a:t>
            </a:r>
            <a:r>
              <a:rPr lang="en-GB" sz="2400" b="1" dirty="0">
                <a:solidFill>
                  <a:schemeClr val="bg1"/>
                </a:solidFill>
              </a:rPr>
              <a:t> </a:t>
            </a:r>
            <a:r>
              <a:rPr lang="en-GB" sz="2400" b="1" dirty="0" err="1">
                <a:solidFill>
                  <a:schemeClr val="bg1"/>
                </a:solidFill>
              </a:rPr>
              <a:t>sydd</a:t>
            </a:r>
            <a:r>
              <a:rPr lang="en-GB" sz="2400" b="1" dirty="0">
                <a:solidFill>
                  <a:schemeClr val="bg1"/>
                </a:solidFill>
              </a:rPr>
              <a:t> </a:t>
            </a:r>
            <a:r>
              <a:rPr lang="en-GB" sz="2400" b="1" dirty="0" err="1">
                <a:solidFill>
                  <a:schemeClr val="bg1"/>
                </a:solidFill>
              </a:rPr>
              <a:t>ar</a:t>
            </a:r>
            <a:r>
              <a:rPr lang="en-GB" sz="2400" b="1" dirty="0">
                <a:solidFill>
                  <a:schemeClr val="bg1"/>
                </a:solidFill>
              </a:rPr>
              <a:t> </a:t>
            </a:r>
            <a:r>
              <a:rPr lang="en-GB" sz="2400" b="1" dirty="0" err="1">
                <a:solidFill>
                  <a:schemeClr val="bg1"/>
                </a:solidFill>
              </a:rPr>
              <a:t>gael</a:t>
            </a:r>
            <a:r>
              <a:rPr lang="en-GB" sz="2400" b="1" dirty="0">
                <a:solidFill>
                  <a:schemeClr val="bg1"/>
                </a:solidFill>
              </a:rPr>
              <a:t>?</a:t>
            </a:r>
          </a:p>
        </p:txBody>
      </p:sp>
    </p:spTree>
    <p:extLst>
      <p:ext uri="{BB962C8B-B14F-4D97-AF65-F5344CB8AC3E}">
        <p14:creationId xmlns:p14="http://schemas.microsoft.com/office/powerpoint/2010/main" val="3286921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8802" y="373811"/>
            <a:ext cx="4668622" cy="1071165"/>
          </a:xfrm>
        </p:spPr>
        <p:txBody>
          <a:bodyPr/>
          <a:lstStyle/>
          <a:p>
            <a:r>
              <a:rPr lang="en-GB" sz="2400" dirty="0"/>
              <a:t>Other support available/</a:t>
            </a:r>
            <a:br>
              <a:rPr lang="en-GB" sz="2400" dirty="0"/>
            </a:br>
            <a:r>
              <a:rPr lang="cy-GB" sz="2400" dirty="0"/>
              <a:t>Cymorth arall sydd ar gael </a:t>
            </a:r>
            <a:r>
              <a:rPr lang="en-GB" sz="2400" dirty="0"/>
              <a:t> </a:t>
            </a:r>
            <a:r>
              <a:rPr lang="en-GB" sz="2000" dirty="0"/>
              <a:t/>
            </a:r>
            <a:br>
              <a:rPr lang="en-GB" sz="2000" dirty="0"/>
            </a:br>
            <a:r>
              <a:rPr lang="en-GB" sz="2000" dirty="0"/>
              <a:t> </a:t>
            </a:r>
          </a:p>
        </p:txBody>
      </p:sp>
      <p:sp>
        <p:nvSpPr>
          <p:cNvPr id="5" name="TextBox 4"/>
          <p:cNvSpPr txBox="1"/>
          <p:nvPr/>
        </p:nvSpPr>
        <p:spPr>
          <a:xfrm>
            <a:off x="388801" y="1761067"/>
            <a:ext cx="4668622" cy="4062651"/>
          </a:xfrm>
          <a:prstGeom prst="rect">
            <a:avLst/>
          </a:prstGeom>
          <a:noFill/>
        </p:spPr>
        <p:txBody>
          <a:bodyPr wrap="square" rtlCol="0">
            <a:spAutoFit/>
          </a:bodyPr>
          <a:lstStyle/>
          <a:p>
            <a:pPr marL="285750" indent="-285750">
              <a:buFont typeface="Arial" panose="020B0604020202020204" pitchFamily="34" charset="0"/>
              <a:buChar char="•"/>
            </a:pPr>
            <a:r>
              <a:rPr lang="en-GB" sz="2000" b="1" dirty="0"/>
              <a:t>Adult Dependants’ Grant</a:t>
            </a:r>
            <a:r>
              <a:rPr lang="en-GB" sz="2000" dirty="0"/>
              <a:t> (ADG)</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b="1" dirty="0"/>
              <a:t>Parents’ Learning Allowance</a:t>
            </a:r>
            <a:r>
              <a:rPr lang="en-GB" sz="2000" dirty="0"/>
              <a:t> (PLA) </a:t>
            </a:r>
          </a:p>
          <a:p>
            <a:pPr marL="285750" indent="-285750">
              <a:buFont typeface="Arial" panose="020B0604020202020204" pitchFamily="34" charset="0"/>
              <a:buChar char="•"/>
            </a:pPr>
            <a:r>
              <a:rPr lang="en-GB" sz="2000" dirty="0"/>
              <a:t> </a:t>
            </a:r>
          </a:p>
          <a:p>
            <a:pPr marL="285750" indent="-285750">
              <a:buFont typeface="Arial" panose="020B0604020202020204" pitchFamily="34" charset="0"/>
              <a:buChar char="•"/>
            </a:pPr>
            <a:r>
              <a:rPr lang="en-GB" sz="2000" b="1" dirty="0"/>
              <a:t>Disabled Students' Allowances</a:t>
            </a:r>
            <a:r>
              <a:rPr lang="en-GB" sz="2000" dirty="0"/>
              <a:t> (DSAs)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See also Student Finance Wales – </a:t>
            </a:r>
            <a:r>
              <a:rPr lang="en-GB" sz="2000" u="sng" dirty="0">
                <a:hlinkClick r:id="rId3"/>
              </a:rPr>
              <a:t>www.studentfinancewales.com</a:t>
            </a:r>
            <a:endParaRPr lang="en-GB" sz="2000" dirty="0"/>
          </a:p>
          <a:p>
            <a:r>
              <a:rPr lang="en-GB" sz="2000" dirty="0"/>
              <a:t> </a:t>
            </a:r>
          </a:p>
          <a:p>
            <a:pPr marL="285750" indent="-285750">
              <a:buFont typeface="Arial" panose="020B0604020202020204" pitchFamily="34" charset="0"/>
              <a:buChar char="•"/>
            </a:pPr>
            <a:r>
              <a:rPr lang="en-GB" sz="2000" b="1" dirty="0"/>
              <a:t>The Open University Students Educational Trust (OUSET)</a:t>
            </a:r>
          </a:p>
          <a:p>
            <a:pPr marL="285750" indent="-285750">
              <a:buFont typeface="Arial" panose="020B0604020202020204" pitchFamily="34" charset="0"/>
              <a:buChar char="•"/>
            </a:pPr>
            <a:endParaRPr lang="en-GB"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3662" r="2099"/>
          <a:stretch/>
        </p:blipFill>
        <p:spPr>
          <a:xfrm>
            <a:off x="5221111" y="1444977"/>
            <a:ext cx="3559601" cy="4708729"/>
          </a:xfrm>
          <a:prstGeom prst="rect">
            <a:avLst/>
          </a:prstGeom>
        </p:spPr>
      </p:pic>
    </p:spTree>
    <p:extLst>
      <p:ext uri="{BB962C8B-B14F-4D97-AF65-F5344CB8AC3E}">
        <p14:creationId xmlns:p14="http://schemas.microsoft.com/office/powerpoint/2010/main" val="4243037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953" y="316214"/>
            <a:ext cx="5586276" cy="809459"/>
          </a:xfrm>
        </p:spPr>
        <p:txBody>
          <a:bodyPr/>
          <a:lstStyle/>
          <a:p>
            <a:r>
              <a:rPr lang="en-GB" sz="2400" dirty="0"/>
              <a:t>Who is eligible to apply? / </a:t>
            </a:r>
            <a:br>
              <a:rPr lang="en-GB" sz="2400" dirty="0"/>
            </a:br>
            <a:r>
              <a:rPr lang="en-GB" sz="2400" dirty="0" err="1"/>
              <a:t>Pwy</a:t>
            </a:r>
            <a:r>
              <a:rPr lang="en-GB" sz="2400" dirty="0"/>
              <a:t> </a:t>
            </a:r>
            <a:r>
              <a:rPr lang="en-GB" sz="2400" dirty="0" err="1"/>
              <a:t>sy’n</a:t>
            </a:r>
            <a:r>
              <a:rPr lang="en-GB" sz="2400" dirty="0"/>
              <a:t> </a:t>
            </a:r>
            <a:r>
              <a:rPr lang="en-GB" sz="2400" dirty="0" err="1"/>
              <a:t>gymwys</a:t>
            </a:r>
            <a:r>
              <a:rPr lang="en-GB" sz="2400" dirty="0"/>
              <a:t> I </a:t>
            </a:r>
            <a:r>
              <a:rPr lang="en-GB" sz="2400" dirty="0" err="1"/>
              <a:t>ymgeisio</a:t>
            </a:r>
            <a:r>
              <a:rPr lang="en-GB" sz="2400" dirty="0"/>
              <a:t>?  </a:t>
            </a:r>
          </a:p>
        </p:txBody>
      </p:sp>
      <p:sp>
        <p:nvSpPr>
          <p:cNvPr id="3" name="Content Placeholder 2"/>
          <p:cNvSpPr>
            <a:spLocks noGrp="1"/>
          </p:cNvSpPr>
          <p:nvPr>
            <p:ph idx="1"/>
          </p:nvPr>
        </p:nvSpPr>
        <p:spPr>
          <a:xfrm>
            <a:off x="132668" y="628498"/>
            <a:ext cx="8337510" cy="4976432"/>
          </a:xfrm>
        </p:spPr>
        <p:txBody>
          <a:bodyPr/>
          <a:lstStyle/>
          <a:p>
            <a:pPr lvl="1" defTabSz="457200">
              <a:lnSpc>
                <a:spcPct val="100000"/>
              </a:lnSpc>
            </a:pPr>
            <a:endParaRPr lang="en-GB" sz="2000" b="1" dirty="0">
              <a:latin typeface="Calibri" panose="020F0502020204030204" pitchFamily="34" charset="0"/>
            </a:endParaRPr>
          </a:p>
          <a:p>
            <a:pPr lvl="1" defTabSz="457200">
              <a:lnSpc>
                <a:spcPct val="100000"/>
              </a:lnSpc>
            </a:pPr>
            <a:endParaRPr lang="en-GB" sz="2000" b="1" dirty="0">
              <a:latin typeface="Calibri" panose="020F0502020204030204" pitchFamily="34" charset="0"/>
              <a:cs typeface="Arial" panose="020B0604020202020204" pitchFamily="34" charset="0"/>
            </a:endParaRPr>
          </a:p>
          <a:p>
            <a:pPr lvl="1" defTabSz="457200">
              <a:lnSpc>
                <a:spcPct val="100000"/>
              </a:lnSpc>
            </a:pPr>
            <a:r>
              <a:rPr lang="en-GB" sz="2000" b="1" dirty="0">
                <a:cs typeface="Arial" panose="020B0604020202020204" pitchFamily="34" charset="0"/>
              </a:rPr>
              <a:t>Students must meet all the following criteria in order to apply: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0704" y="3578578"/>
            <a:ext cx="3782483" cy="2521655"/>
          </a:xfrm>
          <a:prstGeom prst="rect">
            <a:avLst/>
          </a:prstGeom>
        </p:spPr>
      </p:pic>
      <p:sp>
        <p:nvSpPr>
          <p:cNvPr id="5" name="TextBox 4"/>
          <p:cNvSpPr txBox="1"/>
          <p:nvPr/>
        </p:nvSpPr>
        <p:spPr>
          <a:xfrm>
            <a:off x="0" y="1620976"/>
            <a:ext cx="5012267" cy="4708981"/>
          </a:xfrm>
          <a:prstGeom prst="rect">
            <a:avLst/>
          </a:prstGeom>
          <a:noFill/>
        </p:spPr>
        <p:txBody>
          <a:bodyPr wrap="square" rtlCol="0">
            <a:spAutoFit/>
          </a:bodyPr>
          <a:lstStyle/>
          <a:p>
            <a:pPr marL="628639" lvl="1" indent="-171450">
              <a:buFont typeface="Arial" panose="020B0604020202020204" pitchFamily="34" charset="0"/>
              <a:buChar char="•"/>
            </a:pPr>
            <a:endParaRPr lang="en-GB" sz="2000" dirty="0">
              <a:cs typeface="Arial" panose="020B0604020202020204" pitchFamily="34" charset="0"/>
            </a:endParaRPr>
          </a:p>
          <a:p>
            <a:pPr marL="628639" lvl="1" indent="-171450">
              <a:buFont typeface="Arial" panose="020B0604020202020204" pitchFamily="34" charset="0"/>
              <a:buChar char="•"/>
            </a:pPr>
            <a:r>
              <a:rPr lang="en-GB" sz="2000" dirty="0">
                <a:cs typeface="Arial" panose="020B0604020202020204" pitchFamily="34" charset="0"/>
              </a:rPr>
              <a:t>be a new (from Sept 2018) or ‘lapsed’ student</a:t>
            </a:r>
          </a:p>
          <a:p>
            <a:pPr marL="628639" lvl="1" indent="-171450">
              <a:buFont typeface="Arial" panose="020B0604020202020204" pitchFamily="34" charset="0"/>
              <a:buChar char="•"/>
            </a:pPr>
            <a:endParaRPr lang="en-GB" sz="2000" dirty="0">
              <a:cs typeface="Arial" panose="020B0604020202020204" pitchFamily="34" charset="0"/>
            </a:endParaRPr>
          </a:p>
          <a:p>
            <a:pPr marL="628639" lvl="1" indent="-171450">
              <a:buFont typeface="Arial" panose="020B0604020202020204" pitchFamily="34" charset="0"/>
              <a:buChar char="•"/>
            </a:pPr>
            <a:r>
              <a:rPr lang="en-GB" sz="2000" dirty="0">
                <a:cs typeface="Arial" panose="020B0604020202020204" pitchFamily="34" charset="0"/>
              </a:rPr>
              <a:t>be studying towards a loan-eligible undergraduate qualification </a:t>
            </a:r>
          </a:p>
          <a:p>
            <a:pPr marL="628639" lvl="1" indent="-171450">
              <a:buFont typeface="Arial" panose="020B0604020202020204" pitchFamily="34" charset="0"/>
              <a:buChar char="•"/>
            </a:pPr>
            <a:endParaRPr lang="en-GB" sz="2000" dirty="0">
              <a:cs typeface="Arial" panose="020B0604020202020204" pitchFamily="34" charset="0"/>
            </a:endParaRPr>
          </a:p>
          <a:p>
            <a:pPr marL="628639" lvl="1" indent="-171450">
              <a:buFont typeface="Arial" panose="020B0604020202020204" pitchFamily="34" charset="0"/>
              <a:buChar char="•"/>
            </a:pPr>
            <a:r>
              <a:rPr lang="en-GB" sz="2000" dirty="0">
                <a:cs typeface="Arial" panose="020B0604020202020204" pitchFamily="34" charset="0"/>
              </a:rPr>
              <a:t>studying at 25% intensity (i.e. at least 30 credits)</a:t>
            </a:r>
          </a:p>
          <a:p>
            <a:pPr marL="628639" lvl="1" indent="-171450">
              <a:buFont typeface="Arial" panose="020B0604020202020204" pitchFamily="34" charset="0"/>
              <a:buChar char="•"/>
            </a:pPr>
            <a:endParaRPr lang="en-GB" sz="2000" dirty="0">
              <a:cs typeface="Arial" panose="020B0604020202020204" pitchFamily="34" charset="0"/>
            </a:endParaRPr>
          </a:p>
          <a:p>
            <a:pPr marL="628639" lvl="1" indent="-171450">
              <a:buFont typeface="Arial" panose="020B0604020202020204" pitchFamily="34" charset="0"/>
              <a:buChar char="•"/>
            </a:pPr>
            <a:r>
              <a:rPr lang="en-GB" sz="2000" dirty="0">
                <a:cs typeface="Arial" panose="020B0604020202020204" pitchFamily="34" charset="0"/>
              </a:rPr>
              <a:t>be ordinarily resident in Wales</a:t>
            </a:r>
          </a:p>
          <a:p>
            <a:pPr marL="628639" lvl="1" indent="-171450">
              <a:buFont typeface="Arial" panose="020B0604020202020204" pitchFamily="34" charset="0"/>
              <a:buChar char="•"/>
            </a:pPr>
            <a:endParaRPr lang="en-GB" sz="2000" dirty="0">
              <a:cs typeface="Arial" panose="020B0604020202020204" pitchFamily="34" charset="0"/>
            </a:endParaRPr>
          </a:p>
          <a:p>
            <a:pPr marL="628639" lvl="1" indent="-171450">
              <a:buFont typeface="Arial" panose="020B0604020202020204" pitchFamily="34" charset="0"/>
              <a:buChar char="•"/>
            </a:pPr>
            <a:r>
              <a:rPr lang="en-GB" sz="2000" dirty="0">
                <a:cs typeface="Arial" panose="020B0604020202020204" pitchFamily="34" charset="0"/>
              </a:rPr>
              <a:t>be studying  an approved subject if they already hold an honours degree or higher level qualification</a:t>
            </a:r>
            <a:endParaRPr lang="en-GB" sz="2000" dirty="0"/>
          </a:p>
        </p:txBody>
      </p:sp>
    </p:spTree>
    <p:extLst>
      <p:ext uri="{BB962C8B-B14F-4D97-AF65-F5344CB8AC3E}">
        <p14:creationId xmlns:p14="http://schemas.microsoft.com/office/powerpoint/2010/main" val="3993869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27823" y="985248"/>
            <a:ext cx="5025526" cy="5174631"/>
          </a:xfrm>
        </p:spPr>
        <p:txBody>
          <a:bodyPr/>
          <a:lstStyle/>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Mike works part time in a factory in Wrexham, he earns the minimum wage and has an annual salary of  £14,000 per year. </a:t>
            </a:r>
          </a:p>
          <a:p>
            <a:endParaRPr lang="en-GB" sz="2000" dirty="0"/>
          </a:p>
          <a:p>
            <a:pPr marL="285750" indent="-285750">
              <a:buFont typeface="Arial" panose="020B0604020202020204" pitchFamily="34" charset="0"/>
              <a:buChar char="•"/>
            </a:pPr>
            <a:r>
              <a:rPr lang="en-GB" sz="2000" dirty="0"/>
              <a:t>He is a single dad and has two children aged 6 and 9</a:t>
            </a:r>
          </a:p>
          <a:p>
            <a:endParaRPr lang="en-GB" sz="2000" dirty="0"/>
          </a:p>
          <a:p>
            <a:pPr marL="285750" indent="-285750">
              <a:buFont typeface="Arial" panose="020B0604020202020204" pitchFamily="34" charset="0"/>
              <a:buChar char="•"/>
            </a:pPr>
            <a:r>
              <a:rPr lang="en-GB" sz="2000" dirty="0"/>
              <a:t>He has signed up for the </a:t>
            </a:r>
            <a:r>
              <a:rPr lang="en-GB" sz="2000" b="1" dirty="0"/>
              <a:t>Health and Social Care Diploma (240 credits) </a:t>
            </a:r>
            <a:r>
              <a:rPr lang="en-GB" sz="2000" dirty="0"/>
              <a:t>with a view to changing career and entering the care sector. </a:t>
            </a:r>
          </a:p>
        </p:txBody>
      </p:sp>
      <p:sp>
        <p:nvSpPr>
          <p:cNvPr id="6" name="Title 5"/>
          <p:cNvSpPr>
            <a:spLocks noGrp="1"/>
          </p:cNvSpPr>
          <p:nvPr>
            <p:ph type="ctrTitle"/>
          </p:nvPr>
        </p:nvSpPr>
        <p:spPr>
          <a:xfrm>
            <a:off x="642976" y="195944"/>
            <a:ext cx="4680138" cy="979713"/>
          </a:xfrm>
        </p:spPr>
        <p:txBody>
          <a:bodyPr/>
          <a:lstStyle/>
          <a:p>
            <a:r>
              <a:rPr lang="en-GB" sz="2400" dirty="0"/>
              <a:t>Student Example  - Mike</a:t>
            </a:r>
            <a:br>
              <a:rPr lang="en-GB" sz="2400" dirty="0"/>
            </a:br>
            <a:r>
              <a:rPr lang="cy-GB" sz="2400" dirty="0"/>
              <a:t>Enghraifft o fyfyriwr - Mike </a:t>
            </a:r>
            <a:endParaRPr lang="en-GB" sz="2400"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3704" r="2061"/>
          <a:stretch/>
        </p:blipFill>
        <p:spPr>
          <a:xfrm>
            <a:off x="5551777" y="2941479"/>
            <a:ext cx="3452523" cy="2633821"/>
          </a:xfrm>
          <a:prstGeom prst="rect">
            <a:avLst/>
          </a:prstGeom>
        </p:spPr>
      </p:pic>
    </p:spTree>
    <p:extLst>
      <p:ext uri="{BB962C8B-B14F-4D97-AF65-F5344CB8AC3E}">
        <p14:creationId xmlns:p14="http://schemas.microsoft.com/office/powerpoint/2010/main" val="534514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txBox="1">
            <a:spLocks noGrp="1"/>
          </p:cNvSpPr>
          <p:nvPr>
            <p:ph type="body" sz="quarter" idx="15"/>
          </p:nvPr>
        </p:nvSpPr>
        <p:spPr>
          <a:xfrm>
            <a:off x="114299" y="1029014"/>
            <a:ext cx="7465306" cy="6591411"/>
          </a:xfrm>
          <a:prstGeom prst="rect">
            <a:avLst/>
          </a:prstGeom>
          <a:noFill/>
        </p:spPr>
        <p:txBody>
          <a:bodyPr wrap="square" rtlCol="0">
            <a:spAutoFit/>
          </a:bodyPr>
          <a:lstStyle/>
          <a:p>
            <a:endParaRPr lang="en-GB" sz="2000" b="1" dirty="0"/>
          </a:p>
          <a:p>
            <a:r>
              <a:rPr lang="en-GB" sz="2000" b="1" dirty="0"/>
              <a:t>Assuming he studies 60 credits per year (50% intensity) </a:t>
            </a:r>
          </a:p>
          <a:p>
            <a:endParaRPr lang="en-GB" sz="1600" b="1"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b="1" dirty="0"/>
          </a:p>
          <a:p>
            <a:r>
              <a:rPr lang="en-GB" sz="1800" b="1" dirty="0"/>
              <a:t>Maintenance funding kicks in in the first </a:t>
            </a:r>
          </a:p>
          <a:p>
            <a:r>
              <a:rPr lang="en-GB" sz="1800" b="1" dirty="0" smtClean="0"/>
              <a:t>weeks </a:t>
            </a:r>
            <a:r>
              <a:rPr lang="en-GB" sz="1800" b="1" dirty="0"/>
              <a:t>of the course starting </a:t>
            </a:r>
          </a:p>
          <a:p>
            <a:endParaRPr lang="en-GB" dirty="0"/>
          </a:p>
          <a:p>
            <a:endParaRPr lang="en-GB" dirty="0"/>
          </a:p>
          <a:p>
            <a:endParaRPr lang="en-GB" dirty="0"/>
          </a:p>
        </p:txBody>
      </p:sp>
      <p:sp>
        <p:nvSpPr>
          <p:cNvPr id="9" name="TextBox 8"/>
          <p:cNvSpPr txBox="1"/>
          <p:nvPr/>
        </p:nvSpPr>
        <p:spPr>
          <a:xfrm>
            <a:off x="114301" y="1833496"/>
            <a:ext cx="8654850" cy="646331"/>
          </a:xfrm>
          <a:prstGeom prst="rect">
            <a:avLst/>
          </a:prstGeom>
          <a:no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b="1" dirty="0">
                <a:solidFill>
                  <a:schemeClr val="accent2"/>
                </a:solidFill>
              </a:rPr>
              <a:t>The module costs are : £984 per year </a:t>
            </a:r>
            <a:r>
              <a:rPr lang="en-GB" dirty="0">
                <a:solidFill>
                  <a:schemeClr val="accent2"/>
                </a:solidFill>
              </a:rPr>
              <a:t>(4 x 60 credits = £3936 over 4 years)</a:t>
            </a:r>
          </a:p>
          <a:p>
            <a:r>
              <a:rPr lang="en-GB" dirty="0">
                <a:solidFill>
                  <a:schemeClr val="accent2"/>
                </a:solidFill>
              </a:rPr>
              <a:t>He will need to fund this through a tuition fee loan, OUSBA or directly </a:t>
            </a:r>
          </a:p>
        </p:txBody>
      </p:sp>
      <p:sp>
        <p:nvSpPr>
          <p:cNvPr id="10" name="TextBox 9"/>
          <p:cNvSpPr txBox="1"/>
          <p:nvPr/>
        </p:nvSpPr>
        <p:spPr>
          <a:xfrm>
            <a:off x="114301" y="2693782"/>
            <a:ext cx="8011912" cy="1754326"/>
          </a:xfrm>
          <a:prstGeom prst="rect">
            <a:avLst/>
          </a:prstGeom>
          <a:no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b="1" dirty="0">
                <a:solidFill>
                  <a:schemeClr val="accent2"/>
                </a:solidFill>
              </a:rPr>
              <a:t>He is entitled to maintenance support (per year of study) </a:t>
            </a:r>
          </a:p>
          <a:p>
            <a:r>
              <a:rPr lang="en-GB" dirty="0">
                <a:solidFill>
                  <a:schemeClr val="accent2"/>
                </a:solidFill>
              </a:rPr>
              <a:t>£500  - </a:t>
            </a:r>
            <a:r>
              <a:rPr lang="en-GB" b="1" dirty="0">
                <a:solidFill>
                  <a:schemeClr val="accent2"/>
                </a:solidFill>
                <a:cs typeface="Arial" panose="020B0604020202020204" pitchFamily="34" charset="0"/>
              </a:rPr>
              <a:t>Welsh Government Learning Grant</a:t>
            </a:r>
            <a:r>
              <a:rPr lang="en-GB" dirty="0">
                <a:solidFill>
                  <a:schemeClr val="accent2"/>
                </a:solidFill>
              </a:rPr>
              <a:t> per year  (non means tested) </a:t>
            </a:r>
          </a:p>
          <a:p>
            <a:r>
              <a:rPr lang="en-GB" dirty="0">
                <a:solidFill>
                  <a:schemeClr val="accent2"/>
                </a:solidFill>
              </a:rPr>
              <a:t>£2500 </a:t>
            </a:r>
            <a:r>
              <a:rPr lang="en-GB" b="1" dirty="0">
                <a:solidFill>
                  <a:schemeClr val="accent2"/>
                </a:solidFill>
                <a:cs typeface="Arial" panose="020B0604020202020204" pitchFamily="34" charset="0"/>
              </a:rPr>
              <a:t>Special Support Grant</a:t>
            </a:r>
            <a:r>
              <a:rPr lang="en-GB" dirty="0">
                <a:solidFill>
                  <a:schemeClr val="accent2"/>
                </a:solidFill>
                <a:cs typeface="Arial" panose="020B0604020202020204" pitchFamily="34" charset="0"/>
              </a:rPr>
              <a:t>: (</a:t>
            </a:r>
            <a:r>
              <a:rPr lang="en-GB" dirty="0">
                <a:solidFill>
                  <a:schemeClr val="accent2"/>
                </a:solidFill>
              </a:rPr>
              <a:t>means tested)</a:t>
            </a:r>
          </a:p>
          <a:p>
            <a:r>
              <a:rPr lang="en-GB" dirty="0">
                <a:solidFill>
                  <a:schemeClr val="accent2"/>
                </a:solidFill>
              </a:rPr>
              <a:t>£778.50 </a:t>
            </a:r>
            <a:r>
              <a:rPr lang="en-GB" b="1" dirty="0">
                <a:solidFill>
                  <a:schemeClr val="accent2"/>
                </a:solidFill>
              </a:rPr>
              <a:t>Parents Learning Allowance </a:t>
            </a:r>
          </a:p>
          <a:p>
            <a:endParaRPr lang="en-GB" b="1" dirty="0">
              <a:solidFill>
                <a:schemeClr val="accent2"/>
              </a:solidFill>
            </a:endParaRPr>
          </a:p>
          <a:p>
            <a:r>
              <a:rPr lang="en-GB" b="1" dirty="0">
                <a:solidFill>
                  <a:schemeClr val="accent2"/>
                </a:solidFill>
              </a:rPr>
              <a:t>Total per year = £3778.50 </a:t>
            </a:r>
          </a:p>
        </p:txBody>
      </p:sp>
      <p:sp>
        <p:nvSpPr>
          <p:cNvPr id="11" name="TextBox 10"/>
          <p:cNvSpPr txBox="1"/>
          <p:nvPr/>
        </p:nvSpPr>
        <p:spPr>
          <a:xfrm>
            <a:off x="114299" y="4662063"/>
            <a:ext cx="5074644" cy="646331"/>
          </a:xfrm>
          <a:prstGeom prst="rect">
            <a:avLst/>
          </a:prstGeom>
          <a:no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solidFill>
                  <a:schemeClr val="accent2"/>
                </a:solidFill>
              </a:rPr>
              <a:t>He could also apply for the additional maintenance loan of up to £4237.50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3704" r="2061"/>
          <a:stretch/>
        </p:blipFill>
        <p:spPr>
          <a:xfrm>
            <a:off x="5691477" y="4224179"/>
            <a:ext cx="3452523" cy="2633821"/>
          </a:xfrm>
          <a:prstGeom prst="rect">
            <a:avLst/>
          </a:prstGeom>
        </p:spPr>
      </p:pic>
      <p:sp>
        <p:nvSpPr>
          <p:cNvPr id="12" name="Title 5"/>
          <p:cNvSpPr txBox="1">
            <a:spLocks/>
          </p:cNvSpPr>
          <p:nvPr/>
        </p:nvSpPr>
        <p:spPr>
          <a:xfrm>
            <a:off x="114299" y="89144"/>
            <a:ext cx="4680138" cy="979713"/>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400"/>
              <a:t>Student Example  - Mike</a:t>
            </a:r>
            <a:br>
              <a:rPr lang="en-GB" sz="2400"/>
            </a:br>
            <a:r>
              <a:rPr lang="cy-GB" sz="2400"/>
              <a:t>Enghraifft o fyfyriwr - Mike </a:t>
            </a:r>
            <a:endParaRPr lang="en-GB" sz="2400" dirty="0"/>
          </a:p>
        </p:txBody>
      </p:sp>
    </p:spTree>
    <p:extLst>
      <p:ext uri="{BB962C8B-B14F-4D97-AF65-F5344CB8AC3E}">
        <p14:creationId xmlns:p14="http://schemas.microsoft.com/office/powerpoint/2010/main" val="1873046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88800" y="1564797"/>
            <a:ext cx="8126549" cy="4936016"/>
          </a:xfrm>
        </p:spPr>
        <p:txBody>
          <a:bodyPr/>
          <a:lstStyle/>
          <a:p>
            <a:pPr marL="171450" indent="-171450">
              <a:buFont typeface="Arial" panose="020B0604020202020204" pitchFamily="34" charset="0"/>
              <a:buChar char="•"/>
            </a:pPr>
            <a:endParaRPr lang="en-GB" sz="2000" dirty="0" smtClean="0"/>
          </a:p>
          <a:p>
            <a:pPr marL="171450" indent="-171450">
              <a:buFont typeface="Arial" panose="020B0604020202020204" pitchFamily="34" charset="0"/>
              <a:buChar char="•"/>
            </a:pPr>
            <a:endParaRPr lang="en-GB" sz="2000" dirty="0"/>
          </a:p>
          <a:p>
            <a:pPr marL="171450" indent="-171450">
              <a:buFont typeface="Arial" panose="020B0604020202020204" pitchFamily="34" charset="0"/>
              <a:buChar char="•"/>
            </a:pPr>
            <a:r>
              <a:rPr lang="en-GB" sz="2000" dirty="0" smtClean="0"/>
              <a:t>New </a:t>
            </a:r>
            <a:r>
              <a:rPr lang="en-GB" sz="2000" dirty="0"/>
              <a:t>for Sept 2018, </a:t>
            </a:r>
            <a:r>
              <a:rPr lang="en-GB" sz="2000" dirty="0">
                <a:solidFill>
                  <a:srgbClr val="33CCCC"/>
                </a:solidFill>
              </a:rPr>
              <a:t>Bursary of £5,000 </a:t>
            </a:r>
            <a:r>
              <a:rPr lang="en-GB" sz="2000" dirty="0"/>
              <a:t>to help with study costs or other living expenses a student may incur. Means-tested for household incomes below £25,000 </a:t>
            </a:r>
          </a:p>
          <a:p>
            <a:endParaRPr lang="en-GB" sz="2000" dirty="0"/>
          </a:p>
          <a:p>
            <a:pPr marL="171450" indent="-171450">
              <a:buFont typeface="Arial" panose="020B0604020202020204" pitchFamily="34" charset="0"/>
              <a:buChar char="•"/>
            </a:pPr>
            <a:r>
              <a:rPr lang="en-GB" sz="2000" dirty="0"/>
              <a:t>Postgraduate tuition fee loans up to £13,000 are available through Student Finance Wales </a:t>
            </a:r>
          </a:p>
          <a:p>
            <a:endParaRPr lang="en-GB" sz="2000" dirty="0"/>
          </a:p>
          <a:p>
            <a:pPr marL="171450" indent="-171450">
              <a:buFont typeface="Arial" panose="020B0604020202020204" pitchFamily="34" charset="0"/>
              <a:buChar char="•"/>
            </a:pPr>
            <a:r>
              <a:rPr lang="en-GB" sz="2000" dirty="0"/>
              <a:t>Postgraduate degrees from the OU cost from £5,100 </a:t>
            </a:r>
          </a:p>
          <a:p>
            <a:r>
              <a:rPr lang="en-GB" sz="2000" dirty="0"/>
              <a:t>   (PG certificates and Diplomas also available) </a:t>
            </a:r>
          </a:p>
          <a:p>
            <a:pPr marL="171450" indent="-171450">
              <a:buFont typeface="Arial" panose="020B0604020202020204" pitchFamily="34" charset="0"/>
              <a:buChar char="•"/>
            </a:pPr>
            <a:endParaRPr lang="en-GB" sz="2000" dirty="0"/>
          </a:p>
          <a:p>
            <a:endParaRPr lang="en-GB" sz="2000" dirty="0"/>
          </a:p>
          <a:p>
            <a:endParaRPr lang="en-GB" sz="2000" dirty="0"/>
          </a:p>
          <a:p>
            <a:pPr marL="171450" indent="-171450">
              <a:buFont typeface="Arial" panose="020B0604020202020204" pitchFamily="34" charset="0"/>
              <a:buChar char="•"/>
            </a:pPr>
            <a:endParaRPr lang="en-GB" sz="2000" dirty="0"/>
          </a:p>
          <a:p>
            <a:endParaRPr lang="en-GB" dirty="0"/>
          </a:p>
        </p:txBody>
      </p:sp>
      <p:sp>
        <p:nvSpPr>
          <p:cNvPr id="6" name="Title 5"/>
          <p:cNvSpPr>
            <a:spLocks noGrp="1"/>
          </p:cNvSpPr>
          <p:nvPr>
            <p:ph type="ctrTitle"/>
          </p:nvPr>
        </p:nvSpPr>
        <p:spPr>
          <a:xfrm>
            <a:off x="388800" y="223729"/>
            <a:ext cx="7367270" cy="998168"/>
          </a:xfrm>
        </p:spPr>
        <p:txBody>
          <a:bodyPr/>
          <a:lstStyle/>
          <a:p>
            <a:r>
              <a:rPr lang="en-GB" sz="2400" dirty="0"/>
              <a:t>Financial Support for postgraduate study</a:t>
            </a:r>
            <a:br>
              <a:rPr lang="en-GB" sz="2400" dirty="0"/>
            </a:br>
            <a:r>
              <a:rPr lang="cy-GB" sz="2400" dirty="0"/>
              <a:t>Cymorth ariannol ar gyfer astudiaeth ôl-raddedig</a:t>
            </a:r>
            <a:endParaRPr lang="en-GB" sz="2400" dirty="0"/>
          </a:p>
        </p:txBody>
      </p:sp>
    </p:spTree>
    <p:extLst>
      <p:ext uri="{BB962C8B-B14F-4D97-AF65-F5344CB8AC3E}">
        <p14:creationId xmlns:p14="http://schemas.microsoft.com/office/powerpoint/2010/main" val="1453468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88801" y="1564797"/>
            <a:ext cx="7769362" cy="5293203"/>
          </a:xfrm>
        </p:spPr>
        <p:txBody>
          <a:bodyPr/>
          <a:lstStyle/>
          <a:p>
            <a:pPr marL="285750" indent="-285750">
              <a:buFont typeface="Arial" panose="020B0604020202020204" pitchFamily="34" charset="0"/>
              <a:buChar char="•"/>
            </a:pPr>
            <a:r>
              <a:rPr lang="en-GB" sz="1800" b="1" dirty="0"/>
              <a:t>Eligibility Criteria </a:t>
            </a:r>
          </a:p>
          <a:p>
            <a:endParaRPr lang="en-GB" sz="1800" b="1" dirty="0"/>
          </a:p>
          <a:p>
            <a:pPr marL="285750" indent="-285750">
              <a:buFont typeface="Arial" panose="020B0604020202020204" pitchFamily="34" charset="0"/>
              <a:buChar char="•"/>
            </a:pPr>
            <a:r>
              <a:rPr lang="en-GB" sz="1800" dirty="0"/>
              <a:t>Be ordinarily resident in Wales</a:t>
            </a:r>
          </a:p>
          <a:p>
            <a:pPr marL="285750" indent="-285750">
              <a:buFont typeface="Arial" panose="020B0604020202020204" pitchFamily="34" charset="0"/>
              <a:buChar char="•"/>
            </a:pPr>
            <a:r>
              <a:rPr lang="en-GB" sz="1800" dirty="0"/>
              <a:t>Be eligible to pay the devolved Welsh nation fee.</a:t>
            </a:r>
          </a:p>
          <a:p>
            <a:pPr marL="285750" indent="-285750">
              <a:buFont typeface="Arial" panose="020B0604020202020204" pitchFamily="34" charset="0"/>
              <a:buChar char="•"/>
            </a:pPr>
            <a:r>
              <a:rPr lang="en-GB" sz="1800" dirty="0"/>
              <a:t>Must not already hold a Master’s degree or equivalent qualification. </a:t>
            </a:r>
          </a:p>
          <a:p>
            <a:pPr marL="285750" indent="-285750">
              <a:buFont typeface="Arial" panose="020B0604020202020204" pitchFamily="34" charset="0"/>
              <a:buChar char="•"/>
            </a:pPr>
            <a:r>
              <a:rPr lang="en-GB" sz="1800" dirty="0"/>
              <a:t>Must be registered on a Master’s qualification course starting in the 2018/19 academic year.</a:t>
            </a:r>
          </a:p>
          <a:p>
            <a:pPr marL="285750" indent="-285750">
              <a:buFont typeface="Arial" panose="020B0604020202020204" pitchFamily="34" charset="0"/>
              <a:buChar char="•"/>
            </a:pPr>
            <a:r>
              <a:rPr lang="en-GB" sz="1800" dirty="0"/>
              <a:t>Must be studying a qualification which can be completed in not more than 3 years.</a:t>
            </a:r>
          </a:p>
          <a:p>
            <a:pPr marL="285750" indent="-285750">
              <a:buFont typeface="Arial" panose="020B0604020202020204" pitchFamily="34" charset="0"/>
              <a:buChar char="•"/>
            </a:pPr>
            <a:r>
              <a:rPr lang="en-GB" sz="1800" dirty="0"/>
              <a:t>Must be under the age of 60 </a:t>
            </a:r>
          </a:p>
          <a:p>
            <a:pPr marL="285750" indent="-285750">
              <a:buFont typeface="Arial" panose="020B0604020202020204" pitchFamily="34" charset="0"/>
              <a:buChar char="•"/>
            </a:pPr>
            <a:r>
              <a:rPr lang="en-GB" sz="1800" dirty="0"/>
              <a:t>Must have no credit transfer or prior study linked to their Master’s qualification unless this prior study was achieved after August 2017.</a:t>
            </a:r>
          </a:p>
          <a:p>
            <a:pPr marL="285750" indent="-285750">
              <a:buFont typeface="Arial" panose="020B0604020202020204" pitchFamily="34" charset="0"/>
              <a:buChar char="•"/>
            </a:pPr>
            <a:r>
              <a:rPr lang="en-GB" sz="1800" dirty="0"/>
              <a:t>Must have a gross household income of not more than £25,000 or be in receipt of a qualifying benefit.</a:t>
            </a:r>
          </a:p>
          <a:p>
            <a:endParaRPr lang="en-GB" dirty="0"/>
          </a:p>
        </p:txBody>
      </p:sp>
      <p:sp>
        <p:nvSpPr>
          <p:cNvPr id="6" name="Title 5"/>
          <p:cNvSpPr>
            <a:spLocks noGrp="1"/>
          </p:cNvSpPr>
          <p:nvPr>
            <p:ph type="ctrTitle"/>
          </p:nvPr>
        </p:nvSpPr>
        <p:spPr>
          <a:xfrm>
            <a:off x="388801" y="0"/>
            <a:ext cx="4183199" cy="1136171"/>
          </a:xfrm>
        </p:spPr>
        <p:txBody>
          <a:bodyPr/>
          <a:lstStyle/>
          <a:p>
            <a:r>
              <a:rPr lang="en-GB" sz="2400" dirty="0"/>
              <a:t>Postgraduate Bursary </a:t>
            </a:r>
            <a:br>
              <a:rPr lang="en-GB" sz="2400" dirty="0"/>
            </a:br>
            <a:r>
              <a:rPr lang="cy-GB" sz="2400" dirty="0"/>
              <a:t>Bwrsari Ôl-raddedig</a:t>
            </a:r>
            <a:r>
              <a:rPr lang="en-GB" sz="2000" dirty="0"/>
              <a:t/>
            </a:r>
            <a:br>
              <a:rPr lang="en-GB" sz="2000" dirty="0"/>
            </a:br>
            <a:endParaRPr lang="en-GB" sz="2000" dirty="0"/>
          </a:p>
        </p:txBody>
      </p:sp>
    </p:spTree>
    <p:extLst>
      <p:ext uri="{BB962C8B-B14F-4D97-AF65-F5344CB8AC3E}">
        <p14:creationId xmlns:p14="http://schemas.microsoft.com/office/powerpoint/2010/main" val="4174187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06713" y="96145"/>
            <a:ext cx="3640744" cy="995159"/>
          </a:xfrm>
        </p:spPr>
        <p:txBody>
          <a:bodyPr/>
          <a:lstStyle/>
          <a:p>
            <a:r>
              <a:rPr lang="en-GB" sz="2400" dirty="0"/>
              <a:t>Free Online Learning </a:t>
            </a:r>
            <a:br>
              <a:rPr lang="en-GB" sz="2400" dirty="0"/>
            </a:br>
            <a:r>
              <a:rPr lang="cy-GB" sz="2400" dirty="0"/>
              <a:t>Dysgu Ar-lein am Ddim</a:t>
            </a:r>
            <a:r>
              <a:rPr lang="en-GB" sz="2000" dirty="0"/>
              <a:t/>
            </a:r>
            <a:br>
              <a:rPr lang="en-GB" sz="2000" dirty="0"/>
            </a:br>
            <a:endParaRPr lang="en-GB" sz="2000" dirty="0"/>
          </a:p>
        </p:txBody>
      </p:sp>
      <p:pic>
        <p:nvPicPr>
          <p:cNvPr id="5" name="Content Placeholder 7">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l="1" t="17528" r="-924" b="7105"/>
          <a:stretch/>
        </p:blipFill>
        <p:spPr>
          <a:xfrm>
            <a:off x="388801" y="1132819"/>
            <a:ext cx="4797723" cy="3231112"/>
          </a:xfrm>
          <a:prstGeom prst="rect">
            <a:avLst/>
          </a:prstGeom>
        </p:spPr>
      </p:pic>
      <p:pic>
        <p:nvPicPr>
          <p:cNvPr id="7" name="Picture 6"/>
          <p:cNvPicPr>
            <a:picLocks noChangeAspect="1"/>
          </p:cNvPicPr>
          <p:nvPr/>
        </p:nvPicPr>
        <p:blipFill rotWithShape="1">
          <a:blip r:embed="rId5"/>
          <a:srcRect l="18401" t="11777" r="21199" b="4074"/>
          <a:stretch/>
        </p:blipFill>
        <p:spPr>
          <a:xfrm>
            <a:off x="3680550" y="3074884"/>
            <a:ext cx="4309477" cy="3377184"/>
          </a:xfrm>
          <a:prstGeom prst="rect">
            <a:avLst/>
          </a:prstGeom>
        </p:spPr>
      </p:pic>
      <p:pic>
        <p:nvPicPr>
          <p:cNvPr id="8" name="Picture 7"/>
          <p:cNvPicPr>
            <a:picLocks noChangeAspect="1"/>
          </p:cNvPicPr>
          <p:nvPr/>
        </p:nvPicPr>
        <p:blipFill rotWithShape="1">
          <a:blip r:embed="rId6"/>
          <a:srcRect l="18534" t="11066" r="19467" b="4548"/>
          <a:stretch/>
        </p:blipFill>
        <p:spPr>
          <a:xfrm>
            <a:off x="6014388" y="4931679"/>
            <a:ext cx="2163043" cy="1656007"/>
          </a:xfrm>
          <a:prstGeom prst="rect">
            <a:avLst/>
          </a:prstGeom>
        </p:spPr>
      </p:pic>
      <p:sp>
        <p:nvSpPr>
          <p:cNvPr id="9" name="TextBox 8"/>
          <p:cNvSpPr txBox="1"/>
          <p:nvPr/>
        </p:nvSpPr>
        <p:spPr>
          <a:xfrm>
            <a:off x="0" y="5334963"/>
            <a:ext cx="3918330" cy="400110"/>
          </a:xfrm>
          <a:prstGeom prst="rect">
            <a:avLst/>
          </a:prstGeom>
          <a:noFill/>
        </p:spPr>
        <p:txBody>
          <a:bodyPr wrap="square" rtlCol="0">
            <a:spAutoFit/>
          </a:bodyPr>
          <a:lstStyle/>
          <a:p>
            <a:r>
              <a:rPr lang="en-GB" sz="2000" dirty="0">
                <a:latin typeface="+mj-lt"/>
                <a:hlinkClick r:id="rId7"/>
              </a:rPr>
              <a:t>www.open.edu/openlearncymru</a:t>
            </a:r>
            <a:endParaRPr lang="en-GB" sz="2000" dirty="0">
              <a:latin typeface="+mj-lt"/>
            </a:endParaRPr>
          </a:p>
        </p:txBody>
      </p:sp>
      <p:sp>
        <p:nvSpPr>
          <p:cNvPr id="10" name="TextBox 9"/>
          <p:cNvSpPr txBox="1"/>
          <p:nvPr/>
        </p:nvSpPr>
        <p:spPr>
          <a:xfrm>
            <a:off x="5186524" y="1703742"/>
            <a:ext cx="4258531" cy="400110"/>
          </a:xfrm>
          <a:prstGeom prst="rect">
            <a:avLst/>
          </a:prstGeom>
          <a:noFill/>
        </p:spPr>
        <p:txBody>
          <a:bodyPr wrap="square" rtlCol="0">
            <a:spAutoFit/>
          </a:bodyPr>
          <a:lstStyle/>
          <a:p>
            <a:r>
              <a:rPr lang="en-GB" sz="2000" dirty="0">
                <a:latin typeface="+mj-lt"/>
                <a:hlinkClick r:id="rId3"/>
              </a:rPr>
              <a:t>www.open.edu/openlearn</a:t>
            </a:r>
            <a:endParaRPr lang="en-GB" sz="2000" dirty="0">
              <a:latin typeface="+mj-lt"/>
            </a:endParaRPr>
          </a:p>
        </p:txBody>
      </p:sp>
    </p:spTree>
    <p:extLst>
      <p:ext uri="{BB962C8B-B14F-4D97-AF65-F5344CB8AC3E}">
        <p14:creationId xmlns:p14="http://schemas.microsoft.com/office/powerpoint/2010/main" val="35842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03424" y="1115816"/>
            <a:ext cx="7569001" cy="5470721"/>
          </a:xfrm>
        </p:spPr>
        <p:txBody>
          <a:bodyPr/>
          <a:lstStyle/>
          <a:p>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sz="4400" dirty="0">
                <a:latin typeface="+mn-lt"/>
              </a:rPr>
              <a:t>Discussion</a:t>
            </a:r>
            <a:br>
              <a:rPr lang="en-GB" sz="4400" dirty="0">
                <a:latin typeface="+mn-lt"/>
              </a:rPr>
            </a:br>
            <a:r>
              <a:rPr lang="en-GB" sz="4400" dirty="0">
                <a:latin typeface="+mn-lt"/>
              </a:rPr>
              <a:t/>
            </a:r>
            <a:br>
              <a:rPr lang="en-GB" sz="4400" dirty="0">
                <a:latin typeface="+mn-lt"/>
              </a:rPr>
            </a:br>
            <a:r>
              <a:rPr lang="cy-GB" sz="4400" dirty="0"/>
              <a:t>Trafodaeth</a:t>
            </a:r>
            <a:r>
              <a:rPr lang="en-GB" sz="3200" dirty="0">
                <a:latin typeface="+mn-lt"/>
              </a:rPr>
              <a:t/>
            </a:r>
            <a:br>
              <a:rPr lang="en-GB" sz="3200" dirty="0">
                <a:latin typeface="+mn-lt"/>
              </a:rPr>
            </a:br>
            <a:r>
              <a:rPr lang="en-GB" sz="3200" dirty="0">
                <a:latin typeface="+mn-lt"/>
              </a:rPr>
              <a:t> </a:t>
            </a:r>
            <a:r>
              <a:rPr lang="en-GB" dirty="0"/>
              <a:t/>
            </a:r>
            <a:br>
              <a:rPr lang="en-GB" dirty="0"/>
            </a:br>
            <a:r>
              <a:rPr lang="en-GB" sz="2400" dirty="0"/>
              <a:t/>
            </a:r>
            <a:br>
              <a:rPr lang="en-GB" sz="2400" dirty="0"/>
            </a:br>
            <a:r>
              <a:rPr lang="en-GB" sz="2400" dirty="0"/>
              <a:t/>
            </a:r>
            <a:br>
              <a:rPr lang="en-GB" sz="2400" dirty="0"/>
            </a:br>
            <a:r>
              <a:rPr lang="en-GB" sz="2400" dirty="0"/>
              <a:t/>
            </a:r>
            <a:br>
              <a:rPr lang="en-GB" sz="2400" dirty="0"/>
            </a:br>
            <a:r>
              <a:rPr lang="en-GB" sz="2400" dirty="0"/>
              <a:t/>
            </a:r>
            <a:br>
              <a:rPr lang="en-GB" sz="2400" dirty="0"/>
            </a:br>
            <a:endParaRPr lang="en-GB" sz="2400" dirty="0"/>
          </a:p>
        </p:txBody>
      </p:sp>
    </p:spTree>
    <p:extLst>
      <p:ext uri="{BB962C8B-B14F-4D97-AF65-F5344CB8AC3E}">
        <p14:creationId xmlns:p14="http://schemas.microsoft.com/office/powerpoint/2010/main" val="3719009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4935" y="302270"/>
            <a:ext cx="5482465" cy="625577"/>
          </a:xfrm>
        </p:spPr>
        <p:txBody>
          <a:bodyPr/>
          <a:lstStyle/>
          <a:p>
            <a:r>
              <a:rPr lang="en-GB" sz="2000" dirty="0"/>
              <a:t>Session out line /  </a:t>
            </a:r>
            <a:r>
              <a:rPr lang="cy-GB" sz="2000" dirty="0"/>
              <a:t>Braslun o’r sesiwn</a:t>
            </a:r>
            <a:endParaRPr lang="en-GB" sz="2000" dirty="0"/>
          </a:p>
        </p:txBody>
      </p:sp>
      <p:sp>
        <p:nvSpPr>
          <p:cNvPr id="5" name="TextBox 4"/>
          <p:cNvSpPr txBox="1"/>
          <p:nvPr/>
        </p:nvSpPr>
        <p:spPr>
          <a:xfrm>
            <a:off x="228600" y="1344706"/>
            <a:ext cx="8323729" cy="4524315"/>
          </a:xfrm>
          <a:prstGeom prst="rect">
            <a:avLst/>
          </a:prstGeom>
          <a:noFill/>
        </p:spPr>
        <p:txBody>
          <a:bodyPr wrap="square" rtlCol="0">
            <a:spAutoFit/>
          </a:bodyPr>
          <a:lstStyle/>
          <a:p>
            <a:endParaRPr lang="en-GB" sz="2400" dirty="0"/>
          </a:p>
          <a:p>
            <a:pPr marL="342900" indent="-342900">
              <a:buFont typeface="Arial" panose="020B0604020202020204" pitchFamily="34" charset="0"/>
              <a:buChar char="•"/>
            </a:pPr>
            <a:r>
              <a:rPr lang="en-GB" sz="2400" dirty="0"/>
              <a:t>How does OU study work? </a:t>
            </a:r>
          </a:p>
          <a:p>
            <a:endParaRPr lang="en-GB" sz="2400" dirty="0"/>
          </a:p>
          <a:p>
            <a:pPr marL="342900" indent="-342900">
              <a:buFont typeface="Arial" panose="020B0604020202020204" pitchFamily="34" charset="0"/>
              <a:buChar char="•"/>
            </a:pPr>
            <a:r>
              <a:rPr lang="en-GB" sz="2400" dirty="0"/>
              <a:t>New funding for part-time adult learners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How will this affect your learners?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Q and A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Next steps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Contacts</a:t>
            </a:r>
          </a:p>
        </p:txBody>
      </p:sp>
    </p:spTree>
    <p:extLst>
      <p:ext uri="{BB962C8B-B14F-4D97-AF65-F5344CB8AC3E}">
        <p14:creationId xmlns:p14="http://schemas.microsoft.com/office/powerpoint/2010/main" val="3290111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21830" y="312962"/>
            <a:ext cx="5115583" cy="821776"/>
          </a:xfrm>
        </p:spPr>
        <p:txBody>
          <a:bodyPr/>
          <a:lstStyle/>
          <a:p>
            <a:r>
              <a:rPr lang="en-GB" sz="2400" dirty="0"/>
              <a:t>Useful Contacts / </a:t>
            </a:r>
            <a:br>
              <a:rPr lang="en-GB" sz="2400" dirty="0"/>
            </a:br>
            <a:r>
              <a:rPr lang="cy-GB" sz="2400" dirty="0"/>
              <a:t>Cysylltiadau defnyddiol</a:t>
            </a:r>
            <a:endParaRPr lang="en-GB" sz="2400" dirty="0"/>
          </a:p>
        </p:txBody>
      </p:sp>
      <p:sp>
        <p:nvSpPr>
          <p:cNvPr id="2" name="TextBox 1"/>
          <p:cNvSpPr txBox="1"/>
          <p:nvPr/>
        </p:nvSpPr>
        <p:spPr>
          <a:xfrm>
            <a:off x="321830" y="1134738"/>
            <a:ext cx="8780443" cy="6001643"/>
          </a:xfrm>
          <a:prstGeom prst="rect">
            <a:avLst/>
          </a:prstGeom>
          <a:noFill/>
        </p:spPr>
        <p:txBody>
          <a:bodyPr wrap="square" rtlCol="0">
            <a:spAutoFit/>
          </a:bodyPr>
          <a:lstStyle/>
          <a:p>
            <a:r>
              <a:rPr lang="en-GB" sz="1600" u="sng" dirty="0"/>
              <a:t>For partners</a:t>
            </a:r>
          </a:p>
          <a:p>
            <a:endParaRPr lang="en-GB" sz="1600" dirty="0"/>
          </a:p>
          <a:p>
            <a:r>
              <a:rPr lang="en-GB" sz="1600" dirty="0"/>
              <a:t>New funding information - helping you to help your learners </a:t>
            </a:r>
          </a:p>
          <a:p>
            <a:r>
              <a:rPr lang="en-GB" sz="1600" dirty="0"/>
              <a:t> </a:t>
            </a:r>
            <a:r>
              <a:rPr lang="en-GB" sz="1600" u="sng" dirty="0">
                <a:hlinkClick r:id="rId2"/>
              </a:rPr>
              <a:t>www.open.ac.uk/wales/en/our-work/helping-you-help-your-adult-learners</a:t>
            </a:r>
            <a:endParaRPr lang="en-GB" sz="1600" u="sng" dirty="0"/>
          </a:p>
          <a:p>
            <a:endParaRPr lang="en-GB" sz="1600" u="sng" dirty="0"/>
          </a:p>
          <a:p>
            <a:pPr lvl="0" defTabSz="796925" fontAlgn="base">
              <a:spcBef>
                <a:spcPct val="20000"/>
              </a:spcBef>
              <a:spcAft>
                <a:spcPct val="0"/>
              </a:spcAft>
              <a:buClr>
                <a:srgbClr val="002060"/>
              </a:buClr>
              <a:defRPr/>
            </a:pPr>
            <a:r>
              <a:rPr lang="en-US" sz="1600" dirty="0"/>
              <a:t>Partnership/project work + Request resources for events </a:t>
            </a:r>
          </a:p>
          <a:p>
            <a:pPr marL="298450" lvl="0" indent="-298450" defTabSz="796925" fontAlgn="base">
              <a:spcBef>
                <a:spcPct val="20000"/>
              </a:spcBef>
              <a:spcAft>
                <a:spcPct val="0"/>
              </a:spcAft>
              <a:buClr>
                <a:srgbClr val="002060"/>
              </a:buClr>
              <a:defRPr/>
            </a:pPr>
            <a:r>
              <a:rPr lang="en-US" sz="1600" dirty="0"/>
              <a:t>E-mail : </a:t>
            </a:r>
            <a:r>
              <a:rPr lang="en-US" sz="1600" dirty="0">
                <a:hlinkClick r:id="rId3"/>
              </a:rPr>
              <a:t>wales-partnerships@open.ac.uk</a:t>
            </a:r>
            <a:r>
              <a:rPr lang="en-US" sz="1600" dirty="0"/>
              <a:t>         </a:t>
            </a:r>
          </a:p>
          <a:p>
            <a:pPr marL="298450" lvl="0" indent="-298450" defTabSz="796925" fontAlgn="base">
              <a:spcBef>
                <a:spcPct val="20000"/>
              </a:spcBef>
              <a:spcAft>
                <a:spcPct val="0"/>
              </a:spcAft>
              <a:buClr>
                <a:srgbClr val="002060"/>
              </a:buClr>
              <a:defRPr/>
            </a:pPr>
            <a:r>
              <a:rPr lang="en-US" sz="1600" dirty="0"/>
              <a:t>Wales website: </a:t>
            </a:r>
            <a:r>
              <a:rPr lang="en-US" sz="1600" dirty="0">
                <a:hlinkClick r:id="rId4"/>
              </a:rPr>
              <a:t>www.open.ac.uk/wales</a:t>
            </a:r>
            <a:endParaRPr lang="en-US" sz="1600" dirty="0"/>
          </a:p>
          <a:p>
            <a:endParaRPr lang="en-GB" sz="1600" u="sng" dirty="0"/>
          </a:p>
          <a:p>
            <a:endParaRPr lang="en-GB" sz="1600" dirty="0"/>
          </a:p>
          <a:p>
            <a:r>
              <a:rPr lang="en-GB" sz="1600" u="sng" dirty="0"/>
              <a:t>For Learners</a:t>
            </a:r>
          </a:p>
          <a:p>
            <a:endParaRPr lang="en-GB" sz="1600" dirty="0"/>
          </a:p>
          <a:p>
            <a:r>
              <a:rPr lang="en-GB" sz="1600" dirty="0"/>
              <a:t>New funding information – for learners</a:t>
            </a:r>
          </a:p>
          <a:p>
            <a:r>
              <a:rPr lang="en-GB" sz="1600" dirty="0"/>
              <a:t>Search </a:t>
            </a:r>
            <a:r>
              <a:rPr lang="en-GB" sz="1600" dirty="0">
                <a:solidFill>
                  <a:schemeClr val="accent2"/>
                </a:solidFill>
              </a:rPr>
              <a:t>OU Wales </a:t>
            </a:r>
            <a:r>
              <a:rPr lang="en-GB" sz="1600" dirty="0"/>
              <a:t>or </a:t>
            </a:r>
            <a:r>
              <a:rPr lang="en-GB" sz="1600" u="sng" dirty="0">
                <a:hlinkClick r:id="rId5"/>
              </a:rPr>
              <a:t>www.openuniversity.co.uk/wales_funding</a:t>
            </a:r>
            <a:r>
              <a:rPr lang="en-GB" sz="1600" u="sng" dirty="0"/>
              <a:t> </a:t>
            </a:r>
          </a:p>
          <a:p>
            <a:endParaRPr lang="en-GB" sz="1600" u="sng" dirty="0"/>
          </a:p>
          <a:p>
            <a:r>
              <a:rPr lang="en-GB" sz="1600" dirty="0"/>
              <a:t>General student enquiries</a:t>
            </a:r>
          </a:p>
          <a:p>
            <a:pPr lvl="0" defTabSz="796925" fontAlgn="base">
              <a:spcBef>
                <a:spcPct val="20000"/>
              </a:spcBef>
              <a:spcAft>
                <a:spcPct val="0"/>
              </a:spcAft>
              <a:buClr>
                <a:srgbClr val="002060"/>
              </a:buClr>
              <a:defRPr/>
            </a:pPr>
            <a:r>
              <a:rPr lang="en-GB" sz="1600" dirty="0">
                <a:solidFill>
                  <a:srgbClr val="002060"/>
                </a:solidFill>
              </a:rPr>
              <a:t>The Open University in Wales:</a:t>
            </a:r>
          </a:p>
          <a:p>
            <a:pPr lvl="0" defTabSz="796925" fontAlgn="base">
              <a:spcBef>
                <a:spcPct val="20000"/>
              </a:spcBef>
              <a:spcAft>
                <a:spcPct val="0"/>
              </a:spcAft>
              <a:buClr>
                <a:srgbClr val="002060"/>
              </a:buClr>
              <a:defRPr/>
            </a:pPr>
            <a:r>
              <a:rPr lang="en-GB" sz="1600" dirty="0">
                <a:solidFill>
                  <a:srgbClr val="002060"/>
                </a:solidFill>
              </a:rPr>
              <a:t>E-mail  </a:t>
            </a:r>
            <a:r>
              <a:rPr lang="en-GB" sz="1600" dirty="0">
                <a:solidFill>
                  <a:srgbClr val="002060"/>
                </a:solidFill>
                <a:hlinkClick r:id="rId6"/>
              </a:rPr>
              <a:t>wales@open.ac.uk</a:t>
            </a:r>
            <a:r>
              <a:rPr lang="en-GB" sz="1600" dirty="0">
                <a:solidFill>
                  <a:srgbClr val="002060"/>
                </a:solidFill>
              </a:rPr>
              <a:t>   </a:t>
            </a:r>
            <a:r>
              <a:rPr lang="en-US" sz="1600" dirty="0">
                <a:solidFill>
                  <a:srgbClr val="002060"/>
                </a:solidFill>
              </a:rPr>
              <a:t>Website  </a:t>
            </a:r>
            <a:r>
              <a:rPr lang="en-US" sz="1600" dirty="0">
                <a:solidFill>
                  <a:srgbClr val="002060"/>
                </a:solidFill>
                <a:hlinkClick r:id="rId7"/>
              </a:rPr>
              <a:t>www.open.ac.uk</a:t>
            </a:r>
            <a:r>
              <a:rPr lang="en-US" sz="1600" dirty="0">
                <a:solidFill>
                  <a:srgbClr val="002060"/>
                </a:solidFill>
              </a:rPr>
              <a:t>    Tel 029 2047 1170</a:t>
            </a:r>
          </a:p>
          <a:p>
            <a:endParaRPr lang="en-GB" sz="1600" dirty="0"/>
          </a:p>
          <a:p>
            <a:r>
              <a:rPr lang="en-GB" sz="1600" dirty="0"/>
              <a:t>See also </a:t>
            </a:r>
            <a:r>
              <a:rPr lang="en-GB" sz="1600" b="1" dirty="0"/>
              <a:t>Student Finance Wales </a:t>
            </a:r>
            <a:r>
              <a:rPr lang="en-GB" sz="1600" dirty="0"/>
              <a:t>– </a:t>
            </a:r>
            <a:r>
              <a:rPr lang="en-GB" sz="1600" u="sng" dirty="0">
                <a:hlinkClick r:id="rId8"/>
              </a:rPr>
              <a:t>www.studentfinancewales.com</a:t>
            </a:r>
            <a:endParaRPr lang="en-GB" sz="1600" dirty="0"/>
          </a:p>
          <a:p>
            <a:endParaRPr lang="en-GB" sz="1600" dirty="0"/>
          </a:p>
          <a:p>
            <a:r>
              <a:rPr lang="en-GB" sz="1600" b="1" dirty="0">
                <a:solidFill>
                  <a:schemeClr val="accent2"/>
                </a:solidFill>
              </a:rPr>
              <a:t>				@</a:t>
            </a:r>
            <a:r>
              <a:rPr lang="en-GB" sz="1600" b="1" dirty="0" err="1">
                <a:solidFill>
                  <a:schemeClr val="accent2"/>
                </a:solidFill>
              </a:rPr>
              <a:t>OUcymru</a:t>
            </a:r>
            <a:r>
              <a:rPr lang="en-GB" sz="1600" b="1" dirty="0">
                <a:solidFill>
                  <a:schemeClr val="accent2"/>
                </a:solidFill>
              </a:rPr>
              <a:t>  		@</a:t>
            </a:r>
            <a:r>
              <a:rPr lang="en-GB" sz="1600" b="1" dirty="0" err="1">
                <a:solidFill>
                  <a:schemeClr val="accent2"/>
                </a:solidFill>
              </a:rPr>
              <a:t>Oufreelearning</a:t>
            </a:r>
            <a:r>
              <a:rPr lang="en-GB" sz="1600" b="1" dirty="0">
                <a:solidFill>
                  <a:schemeClr val="accent2"/>
                </a:solidFill>
              </a:rPr>
              <a:t> </a:t>
            </a:r>
            <a:endParaRPr lang="en-US" sz="1600" b="1" dirty="0">
              <a:solidFill>
                <a:schemeClr val="accent2"/>
              </a:solidFill>
            </a:endParaRPr>
          </a:p>
          <a:p>
            <a:endParaRPr lang="en-GB" sz="1600" dirty="0"/>
          </a:p>
        </p:txBody>
      </p:sp>
    </p:spTree>
    <p:extLst>
      <p:ext uri="{BB962C8B-B14F-4D97-AF65-F5344CB8AC3E}">
        <p14:creationId xmlns:p14="http://schemas.microsoft.com/office/powerpoint/2010/main" val="675997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8801" y="5934670"/>
            <a:ext cx="4572000" cy="923330"/>
          </a:xfrm>
          <a:prstGeom prst="rect">
            <a:avLst/>
          </a:prstGeom>
        </p:spPr>
        <p:txBody>
          <a:bodyPr>
            <a:spAutoFit/>
          </a:bodyPr>
          <a:lstStyle/>
          <a:p>
            <a:r>
              <a:rPr lang="en-GB" dirty="0">
                <a:hlinkClick r:id="rId4"/>
              </a:rPr>
              <a:t>https://www.youtube.com/watch?v=NmtxNK6JENg</a:t>
            </a:r>
            <a:endParaRPr lang="en-GB" dirty="0"/>
          </a:p>
          <a:p>
            <a:endParaRPr lang="en-GB" dirty="0"/>
          </a:p>
        </p:txBody>
      </p:sp>
      <p:pic>
        <p:nvPicPr>
          <p:cNvPr id="7" name="Open university Paul 60sec 2017 06 14">
            <a:hlinkClick r:id="" action="ppaction://media"/>
            <a:extLst>
              <a:ext uri="{FF2B5EF4-FFF2-40B4-BE49-F238E27FC236}">
                <a16:creationId xmlns="" xmlns:a16="http://schemas.microsoft.com/office/drawing/2014/main" id="{081A8FD1-1216-435A-8A01-A8850BBA3E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4497" y="1201456"/>
            <a:ext cx="7763647" cy="4367051"/>
          </a:xfrm>
          <a:prstGeom prst="rect">
            <a:avLst/>
          </a:prstGeom>
        </p:spPr>
      </p:pic>
    </p:spTree>
    <p:extLst>
      <p:ext uri="{BB962C8B-B14F-4D97-AF65-F5344CB8AC3E}">
        <p14:creationId xmlns:p14="http://schemas.microsoft.com/office/powerpoint/2010/main" val="1773909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77968" y="430016"/>
            <a:ext cx="5899032" cy="1002116"/>
          </a:xfrm>
        </p:spPr>
        <p:txBody>
          <a:bodyPr/>
          <a:lstStyle/>
          <a:p>
            <a:r>
              <a:rPr lang="en-GB" sz="2800" dirty="0"/>
              <a:t>Study with the Open University / </a:t>
            </a:r>
            <a:r>
              <a:rPr lang="cy-GB" sz="2800" dirty="0"/>
              <a:t>Astudio gyda'r Brifysgol Agored</a:t>
            </a:r>
            <a:endParaRPr lang="en-GB" sz="2800" dirty="0"/>
          </a:p>
        </p:txBody>
      </p:sp>
      <p:sp>
        <p:nvSpPr>
          <p:cNvPr id="5" name="Text Placeholder 4"/>
          <p:cNvSpPr txBox="1">
            <a:spLocks noGrp="1"/>
          </p:cNvSpPr>
          <p:nvPr>
            <p:ph type="body" sz="quarter" idx="16"/>
          </p:nvPr>
        </p:nvSpPr>
        <p:spPr>
          <a:xfrm>
            <a:off x="577968" y="1432132"/>
            <a:ext cx="7883407" cy="5382499"/>
          </a:xfrm>
          <a:prstGeom prst="rect">
            <a:avLst/>
          </a:prstGeom>
          <a:noFill/>
        </p:spPr>
        <p:txBody>
          <a:bodyPr wrap="square" rtlCol="0">
            <a:spAutoFit/>
          </a:bodyPr>
          <a:lstStyle/>
          <a:p>
            <a:pPr marL="399684" indent="-399684">
              <a:lnSpc>
                <a:spcPct val="150000"/>
              </a:lnSpc>
              <a:buFont typeface="Arial" panose="020B0604020202020204" pitchFamily="34" charset="0"/>
              <a:buChar char="•"/>
            </a:pPr>
            <a:r>
              <a:rPr lang="en-GB" sz="2448" dirty="0">
                <a:solidFill>
                  <a:srgbClr val="002060"/>
                </a:solidFill>
              </a:rPr>
              <a:t>No entry requirements </a:t>
            </a:r>
          </a:p>
          <a:p>
            <a:pPr marL="399684" indent="-399684">
              <a:lnSpc>
                <a:spcPct val="150000"/>
              </a:lnSpc>
              <a:buFont typeface="Arial" panose="020B0604020202020204" pitchFamily="34" charset="0"/>
              <a:buChar char="•"/>
            </a:pPr>
            <a:r>
              <a:rPr lang="en-GB" sz="2448" dirty="0">
                <a:solidFill>
                  <a:srgbClr val="002060"/>
                </a:solidFill>
              </a:rPr>
              <a:t>Flexible part time distance learning </a:t>
            </a:r>
          </a:p>
          <a:p>
            <a:pPr marL="399684" indent="-399684">
              <a:lnSpc>
                <a:spcPct val="150000"/>
              </a:lnSpc>
              <a:buFont typeface="Arial" panose="020B0604020202020204" pitchFamily="34" charset="0"/>
              <a:buChar char="•"/>
            </a:pPr>
            <a:r>
              <a:rPr lang="en-GB" sz="2448" dirty="0">
                <a:solidFill>
                  <a:srgbClr val="002060"/>
                </a:solidFill>
              </a:rPr>
              <a:t>Wide range of subjects and qualifications from Access to Postgraduate levels </a:t>
            </a:r>
          </a:p>
          <a:p>
            <a:pPr marL="399684" indent="-399684">
              <a:lnSpc>
                <a:spcPct val="150000"/>
              </a:lnSpc>
              <a:buFont typeface="Arial" panose="020B0604020202020204" pitchFamily="34" charset="0"/>
              <a:buChar char="•"/>
            </a:pPr>
            <a:r>
              <a:rPr lang="en-GB" sz="2448" dirty="0">
                <a:solidFill>
                  <a:srgbClr val="002060"/>
                </a:solidFill>
              </a:rPr>
              <a:t>Academic credibility </a:t>
            </a:r>
          </a:p>
          <a:p>
            <a:pPr marL="399684" indent="-399684">
              <a:lnSpc>
                <a:spcPct val="150000"/>
              </a:lnSpc>
              <a:buFont typeface="Arial" panose="020B0604020202020204" pitchFamily="34" charset="0"/>
              <a:buChar char="•"/>
            </a:pPr>
            <a:r>
              <a:rPr lang="en-GB" sz="2448" dirty="0">
                <a:solidFill>
                  <a:srgbClr val="002060"/>
                </a:solidFill>
              </a:rPr>
              <a:t>Credit transfer</a:t>
            </a:r>
          </a:p>
          <a:p>
            <a:pPr marL="399684" indent="-399684">
              <a:lnSpc>
                <a:spcPct val="150000"/>
              </a:lnSpc>
              <a:buFont typeface="Arial" panose="020B0604020202020204" pitchFamily="34" charset="0"/>
              <a:buChar char="•"/>
            </a:pPr>
            <a:r>
              <a:rPr lang="en-GB" sz="2448" dirty="0">
                <a:solidFill>
                  <a:srgbClr val="002060"/>
                </a:solidFill>
              </a:rPr>
              <a:t>Great value </a:t>
            </a:r>
          </a:p>
          <a:p>
            <a:pPr marL="399684" indent="-399684">
              <a:lnSpc>
                <a:spcPct val="150000"/>
              </a:lnSpc>
              <a:buFont typeface="Arial" panose="020B0604020202020204" pitchFamily="34" charset="0"/>
              <a:buChar char="•"/>
            </a:pPr>
            <a:r>
              <a:rPr lang="en-GB" sz="2448" dirty="0">
                <a:solidFill>
                  <a:srgbClr val="002060"/>
                </a:solidFill>
              </a:rPr>
              <a:t>New financial support available in Wales</a:t>
            </a:r>
          </a:p>
        </p:txBody>
      </p:sp>
      <p:pic>
        <p:nvPicPr>
          <p:cNvPr id="6" name="Picture 5"/>
          <p:cNvPicPr>
            <a:picLocks noChangeAspect="1"/>
          </p:cNvPicPr>
          <p:nvPr/>
        </p:nvPicPr>
        <p:blipFill>
          <a:blip r:embed="rId2"/>
          <a:stretch>
            <a:fillRect/>
          </a:stretch>
        </p:blipFill>
        <p:spPr>
          <a:xfrm>
            <a:off x="5555898" y="4279947"/>
            <a:ext cx="3021821" cy="1700107"/>
          </a:xfrm>
          <a:prstGeom prst="rect">
            <a:avLst/>
          </a:prstGeom>
        </p:spPr>
      </p:pic>
    </p:spTree>
    <p:extLst>
      <p:ext uri="{BB962C8B-B14F-4D97-AF65-F5344CB8AC3E}">
        <p14:creationId xmlns:p14="http://schemas.microsoft.com/office/powerpoint/2010/main" val="386938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 y="328417"/>
            <a:ext cx="6629401" cy="571696"/>
          </a:xfrm>
        </p:spPr>
        <p:txBody>
          <a:bodyPr/>
          <a:lstStyle/>
          <a:p>
            <a:r>
              <a:rPr lang="en-GB" dirty="0"/>
              <a:t/>
            </a:r>
            <a:br>
              <a:rPr lang="en-GB" dirty="0"/>
            </a:br>
            <a:r>
              <a:rPr lang="en-GB" sz="2000" dirty="0"/>
              <a:t>Courses and qualifications / </a:t>
            </a:r>
            <a:r>
              <a:rPr lang="cy-GB" sz="2000" dirty="0"/>
              <a:t>Cyrsiau a chymwysterau</a:t>
            </a:r>
            <a:r>
              <a:rPr lang="en-GB" sz="2000" dirty="0"/>
              <a:t/>
            </a:r>
            <a:br>
              <a:rPr lang="en-GB" sz="2000" dirty="0"/>
            </a:br>
            <a:endParaRPr lang="en-GB" sz="2000" dirty="0"/>
          </a:p>
        </p:txBody>
      </p:sp>
      <p:graphicFrame>
        <p:nvGraphicFramePr>
          <p:cNvPr id="7" name="Table 6"/>
          <p:cNvGraphicFramePr>
            <a:graphicFrameLocks noGrp="1"/>
          </p:cNvGraphicFramePr>
          <p:nvPr>
            <p:extLst>
              <p:ext uri="{D42A27DB-BD31-4B8C-83A1-F6EECF244321}">
                <p14:modId xmlns:p14="http://schemas.microsoft.com/office/powerpoint/2010/main" val="1216379941"/>
              </p:ext>
            </p:extLst>
          </p:nvPr>
        </p:nvGraphicFramePr>
        <p:xfrm>
          <a:off x="0" y="1958848"/>
          <a:ext cx="9144000" cy="4406115"/>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gridCol w="3048000">
                  <a:extLst>
                    <a:ext uri="{9D8B030D-6E8A-4147-A177-3AD203B41FA5}">
                      <a16:colId xmlns="" xmlns:a16="http://schemas.microsoft.com/office/drawing/2014/main" val="20002"/>
                    </a:ext>
                  </a:extLst>
                </a:gridCol>
              </a:tblGrid>
              <a:tr h="313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79935" marR="79935" marT="39968" marB="39968"/>
                </a:tc>
                <a:tc>
                  <a:txBody>
                    <a:bodyPr/>
                    <a:lstStyle/>
                    <a:p>
                      <a:endParaRPr lang="en-GB" sz="1600" dirty="0"/>
                    </a:p>
                  </a:txBody>
                  <a:tcPr marL="79935" marR="79935" marT="39968" marB="39968"/>
                </a:tc>
                <a:tc>
                  <a:txBody>
                    <a:bodyPr/>
                    <a:lstStyle/>
                    <a:p>
                      <a:endParaRPr lang="en-GB" sz="1600" dirty="0"/>
                    </a:p>
                  </a:txBody>
                  <a:tcPr marL="79935" marR="79935" marT="39968" marB="39968"/>
                </a:tc>
                <a:extLst>
                  <a:ext uri="{0D108BD9-81ED-4DB2-BD59-A6C34878D82A}">
                    <a16:rowId xmlns="" xmlns:a16="http://schemas.microsoft.com/office/drawing/2014/main" val="10000"/>
                  </a:ext>
                </a:extLst>
              </a:tr>
              <a:tr h="549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Arts &amp; Humanities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79935" marR="79935" marT="39968" marB="399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Environment &amp; Development</a:t>
                      </a:r>
                    </a:p>
                    <a:p>
                      <a:endParaRPr lang="en-GB" sz="1600" dirty="0"/>
                    </a:p>
                  </a:txBody>
                  <a:tcPr marL="79935" marR="79935" marT="39968" marB="399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Medical Sciences</a:t>
                      </a:r>
                    </a:p>
                    <a:p>
                      <a:endParaRPr lang="en-GB" sz="1600" dirty="0"/>
                    </a:p>
                  </a:txBody>
                  <a:tcPr marL="79935" marR="79935" marT="39968" marB="39968"/>
                </a:tc>
                <a:extLst>
                  <a:ext uri="{0D108BD9-81ED-4DB2-BD59-A6C34878D82A}">
                    <a16:rowId xmlns="" xmlns:a16="http://schemas.microsoft.com/office/drawing/2014/main" val="10001"/>
                  </a:ext>
                </a:extLst>
              </a:tr>
              <a:tr h="549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Business &amp;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79935" marR="79935" marT="39968" marB="399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Health &amp; Social Care</a:t>
                      </a:r>
                    </a:p>
                    <a:p>
                      <a:endParaRPr lang="en-GB" sz="1600" dirty="0"/>
                    </a:p>
                  </a:txBody>
                  <a:tcPr marL="79935" marR="79935" marT="39968" marB="399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Healthcare Practice</a:t>
                      </a:r>
                    </a:p>
                    <a:p>
                      <a:endParaRPr lang="en-GB" sz="1600" dirty="0"/>
                    </a:p>
                  </a:txBody>
                  <a:tcPr marL="79935" marR="79935" marT="39968" marB="39968"/>
                </a:tc>
                <a:extLst>
                  <a:ext uri="{0D108BD9-81ED-4DB2-BD59-A6C34878D82A}">
                    <a16:rowId xmlns="" xmlns:a16="http://schemas.microsoft.com/office/drawing/2014/main" val="10002"/>
                  </a:ext>
                </a:extLst>
              </a:tr>
              <a:tr h="649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Computing &amp;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79935" marR="79935" marT="39968" marB="399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Health &amp; Wellbeing</a:t>
                      </a:r>
                    </a:p>
                    <a:p>
                      <a:endParaRPr lang="en-GB" sz="1600" dirty="0"/>
                    </a:p>
                  </a:txBody>
                  <a:tcPr marL="79935" marR="79935" marT="39968" marB="399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Psychology &amp; Counselling</a:t>
                      </a:r>
                    </a:p>
                    <a:p>
                      <a:endParaRPr lang="en-GB" sz="1600" dirty="0"/>
                    </a:p>
                  </a:txBody>
                  <a:tcPr marL="79935" marR="79935" marT="39968" marB="39968"/>
                </a:tc>
                <a:extLst>
                  <a:ext uri="{0D108BD9-81ED-4DB2-BD59-A6C34878D82A}">
                    <a16:rowId xmlns="" xmlns:a16="http://schemas.microsoft.com/office/drawing/2014/main" val="10003"/>
                  </a:ext>
                </a:extLst>
              </a:tr>
              <a:tr h="549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79935" marR="79935" marT="39968" marB="399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Languages</a:t>
                      </a:r>
                    </a:p>
                    <a:p>
                      <a:endParaRPr lang="en-GB" sz="1600" dirty="0"/>
                    </a:p>
                  </a:txBody>
                  <a:tcPr marL="79935" marR="79935" marT="39968" marB="399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Social work</a:t>
                      </a:r>
                    </a:p>
                    <a:p>
                      <a:endParaRPr lang="en-GB" sz="1600" dirty="0"/>
                    </a:p>
                  </a:txBody>
                  <a:tcPr marL="79935" marR="79935" marT="39968" marB="39968"/>
                </a:tc>
                <a:extLst>
                  <a:ext uri="{0D108BD9-81ED-4DB2-BD59-A6C34878D82A}">
                    <a16:rowId xmlns="" xmlns:a16="http://schemas.microsoft.com/office/drawing/2014/main" val="10004"/>
                  </a:ext>
                </a:extLst>
              </a:tr>
              <a:tr h="595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Education, Childhood &amp; Youth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79935" marR="79935" marT="39968" marB="399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Law</a:t>
                      </a:r>
                    </a:p>
                    <a:p>
                      <a:endParaRPr lang="en-GB" sz="1600" dirty="0"/>
                    </a:p>
                  </a:txBody>
                  <a:tcPr marL="79935" marR="79935" marT="39968" marB="399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Science</a:t>
                      </a:r>
                    </a:p>
                    <a:p>
                      <a:endParaRPr lang="en-GB" sz="1600" dirty="0"/>
                    </a:p>
                  </a:txBody>
                  <a:tcPr marL="79935" marR="79935" marT="39968" marB="39968"/>
                </a:tc>
                <a:extLst>
                  <a:ext uri="{0D108BD9-81ED-4DB2-BD59-A6C34878D82A}">
                    <a16:rowId xmlns="" xmlns:a16="http://schemas.microsoft.com/office/drawing/2014/main" val="10005"/>
                  </a:ext>
                </a:extLst>
              </a:tr>
              <a:tr h="549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Engineering</a:t>
                      </a:r>
                    </a:p>
                    <a:p>
                      <a:endParaRPr lang="en-GB" sz="1600" dirty="0"/>
                    </a:p>
                  </a:txBody>
                  <a:tcPr marL="79935" marR="79935" marT="39968" marB="399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Mathematics &amp; Statistics</a:t>
                      </a:r>
                    </a:p>
                    <a:p>
                      <a:endParaRPr lang="en-GB" sz="1600" dirty="0"/>
                    </a:p>
                  </a:txBody>
                  <a:tcPr marL="79935" marR="79935" marT="39968" marB="399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Social Sciences</a:t>
                      </a:r>
                    </a:p>
                    <a:p>
                      <a:endParaRPr lang="en-GB" sz="1600" dirty="0"/>
                    </a:p>
                  </a:txBody>
                  <a:tcPr marL="79935" marR="79935" marT="39968" marB="39968"/>
                </a:tc>
                <a:extLst>
                  <a:ext uri="{0D108BD9-81ED-4DB2-BD59-A6C34878D82A}">
                    <a16:rowId xmlns="" xmlns:a16="http://schemas.microsoft.com/office/drawing/2014/main" val="10006"/>
                  </a:ext>
                </a:extLst>
              </a:tr>
              <a:tr h="478970">
                <a:tc>
                  <a:txBody>
                    <a:bodyPr/>
                    <a:lstStyle/>
                    <a:p>
                      <a:endParaRPr lang="en-GB" sz="1600" dirty="0"/>
                    </a:p>
                  </a:txBody>
                  <a:tcPr marL="79935" marR="79935" marT="39968" marB="39968"/>
                </a:tc>
                <a:tc>
                  <a:txBody>
                    <a:bodyPr/>
                    <a:lstStyle/>
                    <a:p>
                      <a:endParaRPr lang="en-GB" sz="1600" dirty="0"/>
                    </a:p>
                  </a:txBody>
                  <a:tcPr marL="79935" marR="79935" marT="39968" marB="399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Technology</a:t>
                      </a:r>
                    </a:p>
                    <a:p>
                      <a:endParaRPr lang="en-GB" sz="1600" dirty="0"/>
                    </a:p>
                  </a:txBody>
                  <a:tcPr marL="79935" marR="79935" marT="39968" marB="39968"/>
                </a:tc>
                <a:extLst>
                  <a:ext uri="{0D108BD9-81ED-4DB2-BD59-A6C34878D82A}">
                    <a16:rowId xmlns="" xmlns:a16="http://schemas.microsoft.com/office/drawing/2014/main" val="1000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876910179"/>
              </p:ext>
            </p:extLst>
          </p:nvPr>
        </p:nvGraphicFramePr>
        <p:xfrm>
          <a:off x="0" y="1293043"/>
          <a:ext cx="9143996" cy="626652"/>
        </p:xfrm>
        <a:graphic>
          <a:graphicData uri="http://schemas.openxmlformats.org/drawingml/2006/table">
            <a:tbl>
              <a:tblPr firstRow="1" bandRow="1">
                <a:tableStyleId>{5C22544A-7EE6-4342-B048-85BDC9FD1C3A}</a:tableStyleId>
              </a:tblPr>
              <a:tblGrid>
                <a:gridCol w="1377864">
                  <a:extLst>
                    <a:ext uri="{9D8B030D-6E8A-4147-A177-3AD203B41FA5}">
                      <a16:colId xmlns="" xmlns:a16="http://schemas.microsoft.com/office/drawing/2014/main" val="20000"/>
                    </a:ext>
                  </a:extLst>
                </a:gridCol>
                <a:gridCol w="1377864">
                  <a:extLst>
                    <a:ext uri="{9D8B030D-6E8A-4147-A177-3AD203B41FA5}">
                      <a16:colId xmlns="" xmlns:a16="http://schemas.microsoft.com/office/drawing/2014/main" val="20001"/>
                    </a:ext>
                  </a:extLst>
                </a:gridCol>
                <a:gridCol w="1377864">
                  <a:extLst>
                    <a:ext uri="{9D8B030D-6E8A-4147-A177-3AD203B41FA5}">
                      <a16:colId xmlns="" xmlns:a16="http://schemas.microsoft.com/office/drawing/2014/main" val="20002"/>
                    </a:ext>
                  </a:extLst>
                </a:gridCol>
                <a:gridCol w="1377864">
                  <a:extLst>
                    <a:ext uri="{9D8B030D-6E8A-4147-A177-3AD203B41FA5}">
                      <a16:colId xmlns="" xmlns:a16="http://schemas.microsoft.com/office/drawing/2014/main" val="20003"/>
                    </a:ext>
                  </a:extLst>
                </a:gridCol>
                <a:gridCol w="876812">
                  <a:extLst>
                    <a:ext uri="{9D8B030D-6E8A-4147-A177-3AD203B41FA5}">
                      <a16:colId xmlns="" xmlns:a16="http://schemas.microsoft.com/office/drawing/2014/main" val="20004"/>
                    </a:ext>
                  </a:extLst>
                </a:gridCol>
                <a:gridCol w="1617045">
                  <a:extLst>
                    <a:ext uri="{9D8B030D-6E8A-4147-A177-3AD203B41FA5}">
                      <a16:colId xmlns="" xmlns:a16="http://schemas.microsoft.com/office/drawing/2014/main" val="20005"/>
                    </a:ext>
                  </a:extLst>
                </a:gridCol>
                <a:gridCol w="1138683">
                  <a:extLst>
                    <a:ext uri="{9D8B030D-6E8A-4147-A177-3AD203B41FA5}">
                      <a16:colId xmlns="" xmlns:a16="http://schemas.microsoft.com/office/drawing/2014/main" val="20006"/>
                    </a:ext>
                  </a:extLst>
                </a:gridCol>
              </a:tblGrid>
              <a:tr h="626652">
                <a:tc>
                  <a:txBody>
                    <a:bodyPr/>
                    <a:lstStyle/>
                    <a:p>
                      <a:r>
                        <a:rPr lang="en-GB" sz="1600" dirty="0"/>
                        <a:t>Access </a:t>
                      </a:r>
                    </a:p>
                  </a:txBody>
                  <a:tcPr marL="79935" marR="79935" marT="39968" marB="39968"/>
                </a:tc>
                <a:tc>
                  <a:txBody>
                    <a:bodyPr/>
                    <a:lstStyle/>
                    <a:p>
                      <a:r>
                        <a:rPr lang="en-GB" sz="1600" dirty="0"/>
                        <a:t>HE</a:t>
                      </a:r>
                      <a:r>
                        <a:rPr lang="en-GB" sz="1600" baseline="0" dirty="0"/>
                        <a:t> </a:t>
                      </a:r>
                      <a:r>
                        <a:rPr lang="en-GB" sz="1600" dirty="0"/>
                        <a:t>Certificate</a:t>
                      </a:r>
                      <a:r>
                        <a:rPr lang="en-GB" sz="1600" baseline="0" dirty="0"/>
                        <a:t> </a:t>
                      </a:r>
                      <a:endParaRPr lang="en-GB" sz="1600" dirty="0"/>
                    </a:p>
                  </a:txBody>
                  <a:tcPr marL="79935" marR="79935" marT="39968" marB="39968"/>
                </a:tc>
                <a:tc>
                  <a:txBody>
                    <a:bodyPr/>
                    <a:lstStyle/>
                    <a:p>
                      <a:r>
                        <a:rPr lang="en-GB" sz="1600" dirty="0"/>
                        <a:t>HE </a:t>
                      </a:r>
                    </a:p>
                    <a:p>
                      <a:r>
                        <a:rPr lang="en-GB" sz="1600" dirty="0"/>
                        <a:t>Diploma</a:t>
                      </a:r>
                      <a:r>
                        <a:rPr lang="en-GB" sz="1600" baseline="0" dirty="0"/>
                        <a:t> </a:t>
                      </a:r>
                      <a:endParaRPr lang="en-GB" sz="1600" dirty="0"/>
                    </a:p>
                  </a:txBody>
                  <a:tcPr marL="79935" marR="79935" marT="39968" marB="39968"/>
                </a:tc>
                <a:tc>
                  <a:txBody>
                    <a:bodyPr/>
                    <a:lstStyle/>
                    <a:p>
                      <a:r>
                        <a:rPr lang="en-GB" sz="1600" dirty="0"/>
                        <a:t>Foundation</a:t>
                      </a:r>
                      <a:r>
                        <a:rPr lang="en-GB" sz="1600" baseline="0" dirty="0"/>
                        <a:t> Degree </a:t>
                      </a:r>
                      <a:endParaRPr lang="en-GB" sz="1600" dirty="0"/>
                    </a:p>
                  </a:txBody>
                  <a:tcPr marL="79935" marR="79935" marT="39968" marB="39968"/>
                </a:tc>
                <a:tc>
                  <a:txBody>
                    <a:bodyPr/>
                    <a:lstStyle/>
                    <a:p>
                      <a:r>
                        <a:rPr lang="en-GB" sz="1600" dirty="0"/>
                        <a:t>Degree</a:t>
                      </a:r>
                    </a:p>
                  </a:txBody>
                  <a:tcPr marL="79935" marR="79935" marT="39968" marB="39968"/>
                </a:tc>
                <a:tc>
                  <a:txBody>
                    <a:bodyPr/>
                    <a:lstStyle/>
                    <a:p>
                      <a:r>
                        <a:rPr lang="en-GB" sz="1600" dirty="0"/>
                        <a:t>Postgraduate</a:t>
                      </a:r>
                      <a:r>
                        <a:rPr lang="en-GB" sz="1600" baseline="0" dirty="0"/>
                        <a:t> </a:t>
                      </a:r>
                      <a:endParaRPr lang="en-GB" sz="1600" dirty="0"/>
                    </a:p>
                  </a:txBody>
                  <a:tcPr marL="79935" marR="79935" marT="39968" marB="39968"/>
                </a:tc>
                <a:tc>
                  <a:txBody>
                    <a:bodyPr/>
                    <a:lstStyle/>
                    <a:p>
                      <a:r>
                        <a:rPr lang="en-GB" sz="1600" dirty="0"/>
                        <a:t>Doctorate</a:t>
                      </a:r>
                    </a:p>
                  </a:txBody>
                  <a:tcPr marL="79935" marR="79935" marT="39968" marB="39968"/>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3781073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8600" y="278005"/>
            <a:ext cx="7527471" cy="1065373"/>
          </a:xfrm>
        </p:spPr>
        <p:txBody>
          <a:bodyPr/>
          <a:lstStyle/>
          <a:p>
            <a:r>
              <a:rPr lang="en-GB" sz="2400" dirty="0"/>
              <a:t>Typical module costs with Open University  /</a:t>
            </a:r>
            <a:br>
              <a:rPr lang="en-GB" sz="2400" dirty="0"/>
            </a:br>
            <a:r>
              <a:rPr lang="en-GB" sz="2400" dirty="0"/>
              <a:t> </a:t>
            </a:r>
            <a:r>
              <a:rPr lang="cy-GB" sz="2400" dirty="0"/>
              <a:t>Costau nodweddiadol modiwl gyda'r Brifysgol Agored </a:t>
            </a:r>
            <a:endParaRPr lang="en-GB" sz="2400" dirty="0"/>
          </a:p>
        </p:txBody>
      </p:sp>
      <p:sp>
        <p:nvSpPr>
          <p:cNvPr id="7" name="TextBox 6"/>
          <p:cNvSpPr txBox="1"/>
          <p:nvPr/>
        </p:nvSpPr>
        <p:spPr>
          <a:xfrm>
            <a:off x="812800" y="1343378"/>
            <a:ext cx="7620000" cy="5632311"/>
          </a:xfrm>
          <a:prstGeom prst="rect">
            <a:avLst/>
          </a:prstGeom>
          <a:noFill/>
        </p:spPr>
        <p:txBody>
          <a:bodyPr wrap="square" rtlCol="0">
            <a:spAutoFit/>
          </a:bodyPr>
          <a:lstStyle/>
          <a:p>
            <a:r>
              <a:rPr lang="en-GB" sz="2400" b="1" dirty="0"/>
              <a:t>Access modules </a:t>
            </a:r>
          </a:p>
          <a:p>
            <a:pPr marL="285750" indent="-285750">
              <a:buFont typeface="Arial" panose="020B0604020202020204" pitchFamily="34" charset="0"/>
              <a:buChar char="•"/>
            </a:pPr>
            <a:endParaRPr lang="en-GB" sz="2400" dirty="0"/>
          </a:p>
          <a:p>
            <a:r>
              <a:rPr lang="en-GB" sz="2400" dirty="0"/>
              <a:t>£246 / Free for low incomes</a:t>
            </a:r>
          </a:p>
          <a:p>
            <a:endParaRPr lang="en-GB" sz="2400" dirty="0"/>
          </a:p>
          <a:p>
            <a:r>
              <a:rPr lang="en-GB" sz="2400" b="1" dirty="0"/>
              <a:t>Undergraduate modules </a:t>
            </a:r>
          </a:p>
          <a:p>
            <a:endParaRPr lang="en-GB" sz="2400" b="1" dirty="0"/>
          </a:p>
          <a:p>
            <a:r>
              <a:rPr lang="en-GB" sz="2400" dirty="0"/>
              <a:t>30 credits - £492 </a:t>
            </a:r>
          </a:p>
          <a:p>
            <a:endParaRPr lang="en-GB" sz="2400" dirty="0"/>
          </a:p>
          <a:p>
            <a:r>
              <a:rPr lang="en-GB" sz="2400" dirty="0"/>
              <a:t>60 credits – £984 </a:t>
            </a:r>
          </a:p>
          <a:p>
            <a:endParaRPr lang="en-GB" dirty="0"/>
          </a:p>
          <a:p>
            <a:endParaRPr lang="en-GB" dirty="0"/>
          </a:p>
          <a:p>
            <a:endParaRPr lang="en-GB" dirty="0"/>
          </a:p>
          <a:p>
            <a:r>
              <a:rPr lang="en-GB" sz="2400" dirty="0"/>
              <a:t>Tuition fee loans are available to cover the costs  of UG and PG courses – these are paid back via HMRC only once students are earning over £25,000 per year. </a:t>
            </a:r>
          </a:p>
          <a:p>
            <a:endParaRPr lang="en-GB" dirty="0"/>
          </a:p>
        </p:txBody>
      </p:sp>
      <p:sp>
        <p:nvSpPr>
          <p:cNvPr id="2" name="TextBox 1"/>
          <p:cNvSpPr txBox="1"/>
          <p:nvPr/>
        </p:nvSpPr>
        <p:spPr>
          <a:xfrm>
            <a:off x="5089525" y="1629128"/>
            <a:ext cx="3343275" cy="147732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endParaRPr lang="en-GB" dirty="0"/>
          </a:p>
          <a:p>
            <a:r>
              <a:rPr lang="en-GB" dirty="0"/>
              <a:t>HE certificate costs – 	£1968</a:t>
            </a:r>
          </a:p>
          <a:p>
            <a:r>
              <a:rPr lang="en-GB" dirty="0"/>
              <a:t>HE Diploma costs - 	£3936</a:t>
            </a:r>
          </a:p>
          <a:p>
            <a:r>
              <a:rPr lang="en-GB" dirty="0"/>
              <a:t>Degree costs –		£5904</a:t>
            </a:r>
          </a:p>
          <a:p>
            <a:endParaRPr lang="en-GB" dirty="0"/>
          </a:p>
        </p:txBody>
      </p:sp>
      <p:sp>
        <p:nvSpPr>
          <p:cNvPr id="5" name="TextBox 4"/>
          <p:cNvSpPr txBox="1"/>
          <p:nvPr/>
        </p:nvSpPr>
        <p:spPr>
          <a:xfrm>
            <a:off x="5089524" y="3392206"/>
            <a:ext cx="3343275" cy="1200329"/>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endParaRPr lang="en-GB" dirty="0"/>
          </a:p>
          <a:p>
            <a:r>
              <a:rPr lang="en-GB" dirty="0"/>
              <a:t>Postgraduate degrees from</a:t>
            </a:r>
          </a:p>
          <a:p>
            <a:r>
              <a:rPr lang="en-GB" dirty="0"/>
              <a:t>£5100</a:t>
            </a:r>
          </a:p>
          <a:p>
            <a:endParaRPr lang="en-GB" dirty="0"/>
          </a:p>
        </p:txBody>
      </p:sp>
    </p:spTree>
    <p:extLst>
      <p:ext uri="{BB962C8B-B14F-4D97-AF65-F5344CB8AC3E}">
        <p14:creationId xmlns:p14="http://schemas.microsoft.com/office/powerpoint/2010/main" val="235009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B7DEDC9-8441-43BF-AB41-C4544F503277}"/>
              </a:ext>
            </a:extLst>
          </p:cNvPr>
          <p:cNvSpPr>
            <a:spLocks noGrp="1"/>
          </p:cNvSpPr>
          <p:nvPr>
            <p:ph type="ctrTitle"/>
          </p:nvPr>
        </p:nvSpPr>
        <p:spPr>
          <a:xfrm>
            <a:off x="388600" y="338425"/>
            <a:ext cx="6520200" cy="771811"/>
          </a:xfrm>
        </p:spPr>
        <p:txBody>
          <a:bodyPr>
            <a:normAutofit/>
          </a:bodyPr>
          <a:lstStyle/>
          <a:p>
            <a:r>
              <a:rPr lang="en-GB" sz="2400" dirty="0"/>
              <a:t>New financial support in Wales /</a:t>
            </a:r>
            <a:br>
              <a:rPr lang="en-GB" sz="2400" dirty="0"/>
            </a:br>
            <a:r>
              <a:rPr lang="cy-GB" sz="2400" dirty="0"/>
              <a:t>Cymorth ariannol newydd yng Nghymru </a:t>
            </a:r>
            <a:endParaRPr lang="en-GB" sz="2400" dirty="0"/>
          </a:p>
        </p:txBody>
      </p:sp>
      <p:sp>
        <p:nvSpPr>
          <p:cNvPr id="6" name="Text Placeholder 4"/>
          <p:cNvSpPr txBox="1">
            <a:spLocks/>
          </p:cNvSpPr>
          <p:nvPr/>
        </p:nvSpPr>
        <p:spPr>
          <a:xfrm>
            <a:off x="388601" y="4954783"/>
            <a:ext cx="3526174" cy="660205"/>
          </a:xfrm>
          <a:prstGeom prst="rect">
            <a:avLst/>
          </a:prstGeom>
          <a:noFill/>
        </p:spPr>
        <p:txBody>
          <a:bodyPr lIns="36000" tIns="1800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508" y="1868125"/>
            <a:ext cx="3664982" cy="2094275"/>
          </a:xfrm>
          <a:prstGeom prst="rect">
            <a:avLst/>
          </a:prstGeom>
        </p:spPr>
      </p:pic>
      <p:sp>
        <p:nvSpPr>
          <p:cNvPr id="8" name="TextBox 7"/>
          <p:cNvSpPr txBox="1"/>
          <p:nvPr/>
        </p:nvSpPr>
        <p:spPr>
          <a:xfrm>
            <a:off x="4543425" y="1110236"/>
            <a:ext cx="4486275" cy="4708981"/>
          </a:xfrm>
          <a:prstGeom prst="rect">
            <a:avLst/>
          </a:prstGeom>
          <a:solidFill>
            <a:schemeClr val="bg1"/>
          </a:solidFill>
        </p:spPr>
        <p:txBody>
          <a:bodyPr wrap="square" rtlCol="0">
            <a:spAutoFit/>
          </a:bodyPr>
          <a:lstStyle/>
          <a:p>
            <a:r>
              <a:rPr lang="en-GB" sz="2000" dirty="0"/>
              <a:t>“Part-time HE provision remains a priority for the Welsh Government and we believe that it is crucial to increase opportunities for individuals to up-skill and improve their employment prospects……. The Welsh Government is, therefore, pleased to</a:t>
            </a:r>
          </a:p>
          <a:p>
            <a:r>
              <a:rPr lang="en-GB" sz="2000" dirty="0"/>
              <a:t>accept the principle of </a:t>
            </a:r>
            <a:r>
              <a:rPr lang="en-GB" sz="2000" b="1" dirty="0">
                <a:solidFill>
                  <a:schemeClr val="accent2"/>
                </a:solidFill>
              </a:rPr>
              <a:t>parity of support for part-time students and we hope that this will enable the expansion of part-time provision in Wales.”</a:t>
            </a:r>
          </a:p>
          <a:p>
            <a:endParaRPr lang="en-GB" sz="2000" dirty="0"/>
          </a:p>
          <a:p>
            <a:r>
              <a:rPr lang="en-GB" sz="2000" i="1" dirty="0"/>
              <a:t>Welsh Government response to the Diamond Review</a:t>
            </a:r>
          </a:p>
        </p:txBody>
      </p:sp>
    </p:spTree>
    <p:extLst>
      <p:ext uri="{BB962C8B-B14F-4D97-AF65-F5344CB8AC3E}">
        <p14:creationId xmlns:p14="http://schemas.microsoft.com/office/powerpoint/2010/main" val="2201106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txBox="1">
            <a:spLocks/>
          </p:cNvSpPr>
          <p:nvPr/>
        </p:nvSpPr>
        <p:spPr>
          <a:xfrm>
            <a:off x="388600" y="5819217"/>
            <a:ext cx="7418105" cy="251999"/>
          </a:xfrm>
          <a:prstGeom prst="rect">
            <a:avLst/>
          </a:prstGeom>
          <a:noFill/>
        </p:spPr>
        <p:txBody>
          <a:bodyPr lIns="36000" tIns="1800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7" name="TextBox 6"/>
          <p:cNvSpPr txBox="1"/>
          <p:nvPr/>
        </p:nvSpPr>
        <p:spPr>
          <a:xfrm>
            <a:off x="127200" y="1104900"/>
            <a:ext cx="8165154" cy="3293209"/>
          </a:xfrm>
          <a:prstGeom prst="rect">
            <a:avLst/>
          </a:prstGeom>
          <a:noFill/>
        </p:spPr>
        <p:txBody>
          <a:bodyPr wrap="square" rtlCol="0">
            <a:spAutoFit/>
          </a:bodyPr>
          <a:lstStyle/>
          <a:p>
            <a:pPr marL="285750" indent="-285750">
              <a:buFont typeface="Arial" panose="020B0604020202020204" pitchFamily="34" charset="0"/>
              <a:buChar char="•"/>
            </a:pPr>
            <a:endParaRPr lang="en-GB" sz="2000" dirty="0"/>
          </a:p>
          <a:p>
            <a:pPr marL="457189" lvl="1"/>
            <a:endParaRPr lang="en-GB" sz="2000" dirty="0">
              <a:latin typeface="Calibri" panose="020F0502020204030204" pitchFamily="34" charset="0"/>
              <a:cs typeface="Arial" panose="020B0604020202020204" pitchFamily="34" charset="0"/>
            </a:endParaRPr>
          </a:p>
          <a:p>
            <a:pPr marL="628639" lvl="1" indent="-171450">
              <a:buFont typeface="Arial" panose="020B0604020202020204" pitchFamily="34" charset="0"/>
              <a:buChar char="•"/>
            </a:pPr>
            <a:r>
              <a:rPr lang="en-GB" sz="2400" b="1" dirty="0">
                <a:latin typeface="Arial" panose="020B0604020202020204" pitchFamily="34" charset="0"/>
                <a:cs typeface="Arial" panose="020B0604020202020204" pitchFamily="34" charset="0"/>
              </a:rPr>
              <a:t>Parity</a:t>
            </a:r>
            <a:r>
              <a:rPr lang="en-GB" sz="2400" b="1" dirty="0">
                <a:latin typeface="Calibri" panose="020F0502020204030204" pitchFamily="34" charset="0"/>
                <a:cs typeface="Arial" panose="020B0604020202020204" pitchFamily="34" charset="0"/>
              </a:rPr>
              <a:t> of support </a:t>
            </a:r>
            <a:r>
              <a:rPr lang="en-GB" sz="2400" dirty="0">
                <a:latin typeface="Calibri" panose="020F0502020204030204" pitchFamily="34" charset="0"/>
                <a:cs typeface="Arial" panose="020B0604020202020204" pitchFamily="34" charset="0"/>
              </a:rPr>
              <a:t>for full and part-time students.</a:t>
            </a:r>
          </a:p>
          <a:p>
            <a:pPr marL="457189" lvl="1"/>
            <a:endParaRPr lang="en-GB" sz="2400" dirty="0">
              <a:latin typeface="Calibri" panose="020F0502020204030204" pitchFamily="34" charset="0"/>
              <a:cs typeface="Arial" panose="020B0604020202020204" pitchFamily="34" charset="0"/>
            </a:endParaRPr>
          </a:p>
          <a:p>
            <a:pPr marL="628639" lvl="1" indent="-171450">
              <a:buFont typeface="Arial" panose="020B0604020202020204" pitchFamily="34" charset="0"/>
              <a:buChar char="•"/>
            </a:pPr>
            <a:r>
              <a:rPr lang="en-GB" sz="2400" dirty="0">
                <a:latin typeface="Calibri" panose="020F0502020204030204" pitchFamily="34" charset="0"/>
                <a:cs typeface="Arial" panose="020B0604020202020204" pitchFamily="34" charset="0"/>
              </a:rPr>
              <a:t>£1000 per year maintenance </a:t>
            </a:r>
            <a:r>
              <a:rPr lang="en-GB" sz="2400" b="1" dirty="0">
                <a:latin typeface="Calibri" panose="020F0502020204030204" pitchFamily="34" charset="0"/>
                <a:cs typeface="Arial" panose="020B0604020202020204" pitchFamily="34" charset="0"/>
              </a:rPr>
              <a:t>grant for all. </a:t>
            </a:r>
            <a:r>
              <a:rPr lang="en-GB" sz="2400" dirty="0">
                <a:latin typeface="Calibri" panose="020F0502020204030204" pitchFamily="34" charset="0"/>
                <a:cs typeface="Arial" panose="020B0604020202020204" pitchFamily="34" charset="0"/>
              </a:rPr>
              <a:t>Non means-tested &amp; pro-rata for part-time so:</a:t>
            </a:r>
          </a:p>
          <a:p>
            <a:pPr marL="457189" lvl="1"/>
            <a:endParaRPr lang="en-GB" sz="2400" dirty="0">
              <a:latin typeface="Calibri" panose="020F0502020204030204" pitchFamily="34" charset="0"/>
              <a:cs typeface="Arial" panose="020B0604020202020204" pitchFamily="34" charset="0"/>
            </a:endParaRPr>
          </a:p>
          <a:p>
            <a:pPr marL="457189" lvl="1"/>
            <a:r>
              <a:rPr lang="en-GB" sz="2400" dirty="0">
                <a:latin typeface="Calibri" panose="020F0502020204030204" pitchFamily="34" charset="0"/>
                <a:cs typeface="Arial" panose="020B0604020202020204" pitchFamily="34" charset="0"/>
              </a:rPr>
              <a:t>	</a:t>
            </a:r>
            <a:endParaRPr lang="en-GB" sz="2400" b="1" dirty="0">
              <a:solidFill>
                <a:srgbClr val="FF0000"/>
              </a:solidFill>
            </a:endParaRPr>
          </a:p>
          <a:p>
            <a:pPr marL="742950" lvl="1" indent="-285750">
              <a:buFont typeface="Arial" panose="020B0604020202020204" pitchFamily="34" charset="0"/>
              <a:buChar char="•"/>
            </a:pPr>
            <a:endParaRPr lang="en-GB" sz="2400" dirty="0"/>
          </a:p>
        </p:txBody>
      </p:sp>
      <p:sp>
        <p:nvSpPr>
          <p:cNvPr id="2" name="Title 1"/>
          <p:cNvSpPr>
            <a:spLocks noGrp="1"/>
          </p:cNvSpPr>
          <p:nvPr>
            <p:ph type="ctrTitle"/>
          </p:nvPr>
        </p:nvSpPr>
        <p:spPr>
          <a:xfrm>
            <a:off x="431998" y="448572"/>
            <a:ext cx="7048302" cy="986527"/>
          </a:xfrm>
        </p:spPr>
        <p:txBody>
          <a:bodyPr/>
          <a:lstStyle/>
          <a:p>
            <a:r>
              <a:rPr lang="en-GB" sz="2400" dirty="0"/>
              <a:t>Headlines of the new student support package/</a:t>
            </a:r>
            <a:br>
              <a:rPr lang="en-GB" sz="2400" dirty="0"/>
            </a:br>
            <a:r>
              <a:rPr lang="cy-GB" sz="2400" dirty="0"/>
              <a:t>Penawdau'r pecyn cymorth newydd i fyfyrwyr</a:t>
            </a:r>
            <a:endParaRPr lang="en-GB" sz="2400" dirty="0"/>
          </a:p>
        </p:txBody>
      </p:sp>
      <p:pic>
        <p:nvPicPr>
          <p:cNvPr id="5" name="Picture 4"/>
          <p:cNvPicPr>
            <a:picLocks noChangeAspect="1"/>
          </p:cNvPicPr>
          <p:nvPr/>
        </p:nvPicPr>
        <p:blipFill>
          <a:blip r:embed="rId3"/>
          <a:stretch>
            <a:fillRect/>
          </a:stretch>
        </p:blipFill>
        <p:spPr>
          <a:xfrm>
            <a:off x="5164762" y="3712750"/>
            <a:ext cx="3890349" cy="2188750"/>
          </a:xfrm>
          <a:prstGeom prst="rect">
            <a:avLst/>
          </a:prstGeom>
        </p:spPr>
      </p:pic>
      <p:sp>
        <p:nvSpPr>
          <p:cNvPr id="3" name="TextBox 2"/>
          <p:cNvSpPr txBox="1"/>
          <p:nvPr/>
        </p:nvSpPr>
        <p:spPr>
          <a:xfrm>
            <a:off x="127200" y="3712750"/>
            <a:ext cx="4776162" cy="2308324"/>
          </a:xfrm>
          <a:prstGeom prst="rect">
            <a:avLst/>
          </a:prstGeom>
          <a:noFill/>
        </p:spPr>
        <p:txBody>
          <a:bodyPr wrap="square" rtlCol="0">
            <a:spAutoFit/>
          </a:bodyPr>
          <a:lstStyle/>
          <a:p>
            <a:pPr marL="457189" lvl="1"/>
            <a:r>
              <a:rPr lang="en-GB" sz="2400" dirty="0">
                <a:latin typeface="Calibri" panose="020F0502020204030204" pitchFamily="34" charset="0"/>
                <a:cs typeface="Arial" panose="020B0604020202020204" pitchFamily="34" charset="0"/>
              </a:rPr>
              <a:t>25% intensity (30 credits)  - £250</a:t>
            </a:r>
          </a:p>
          <a:p>
            <a:pPr marL="457189" lvl="1"/>
            <a:endParaRPr lang="en-GB" sz="2400" dirty="0">
              <a:latin typeface="Calibri" panose="020F0502020204030204" pitchFamily="34" charset="0"/>
              <a:cs typeface="Arial" panose="020B0604020202020204" pitchFamily="34" charset="0"/>
            </a:endParaRPr>
          </a:p>
          <a:p>
            <a:pPr marL="457189" lvl="1"/>
            <a:r>
              <a:rPr lang="en-GB" sz="2400" dirty="0">
                <a:latin typeface="Calibri" panose="020F0502020204030204" pitchFamily="34" charset="0"/>
                <a:cs typeface="Arial" panose="020B0604020202020204" pitchFamily="34" charset="0"/>
              </a:rPr>
              <a:t>50% intensity (60 </a:t>
            </a:r>
            <a:r>
              <a:rPr lang="en-GB" sz="2400" dirty="0">
                <a:latin typeface="Arial" panose="020B0604020202020204" pitchFamily="34" charset="0"/>
                <a:cs typeface="Arial" panose="020B0604020202020204" pitchFamily="34" charset="0"/>
              </a:rPr>
              <a:t>credits</a:t>
            </a:r>
            <a:r>
              <a:rPr lang="en-GB" sz="2400" dirty="0">
                <a:latin typeface="Calibri" panose="020F0502020204030204" pitchFamily="34" charset="0"/>
                <a:cs typeface="Arial" panose="020B0604020202020204" pitchFamily="34" charset="0"/>
              </a:rPr>
              <a:t>)  - £500</a:t>
            </a:r>
          </a:p>
          <a:p>
            <a:pPr marL="457189" lvl="1"/>
            <a:r>
              <a:rPr lang="en-GB" sz="2400" dirty="0">
                <a:latin typeface="Calibri" panose="020F0502020204030204" pitchFamily="34" charset="0"/>
                <a:cs typeface="Arial" panose="020B0604020202020204" pitchFamily="34" charset="0"/>
              </a:rPr>
              <a:t>	</a:t>
            </a:r>
          </a:p>
          <a:p>
            <a:pPr marL="457189" lvl="1"/>
            <a:r>
              <a:rPr lang="en-GB" sz="2400" dirty="0">
                <a:latin typeface="Calibri" panose="020F0502020204030204" pitchFamily="34" charset="0"/>
                <a:cs typeface="Arial" panose="020B0604020202020204" pitchFamily="34" charset="0"/>
              </a:rPr>
              <a:t>75% intensity (90 credits)   - £750</a:t>
            </a:r>
          </a:p>
          <a:p>
            <a:pPr marL="457189" lvl="1"/>
            <a:endParaRPr lang="en-GB" sz="2400" dirty="0"/>
          </a:p>
        </p:txBody>
      </p:sp>
    </p:spTree>
    <p:extLst>
      <p:ext uri="{BB962C8B-B14F-4D97-AF65-F5344CB8AC3E}">
        <p14:creationId xmlns:p14="http://schemas.microsoft.com/office/powerpoint/2010/main" val="3682311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1999" y="403412"/>
            <a:ext cx="7022901" cy="1095188"/>
          </a:xfrm>
        </p:spPr>
        <p:txBody>
          <a:bodyPr/>
          <a:lstStyle/>
          <a:p>
            <a:r>
              <a:rPr lang="en-GB" sz="2400" dirty="0">
                <a:ea typeface="Arial Unicode MS" panose="020B0604020202020204" pitchFamily="34" charset="-128"/>
                <a:cs typeface="Arial Unicode MS" panose="020B0604020202020204" pitchFamily="34" charset="-128"/>
              </a:rPr>
              <a:t>Support for those who need it most</a:t>
            </a:r>
            <a:br>
              <a:rPr lang="en-GB" sz="2400" dirty="0">
                <a:ea typeface="Arial Unicode MS" panose="020B0604020202020204" pitchFamily="34" charset="-128"/>
                <a:cs typeface="Arial Unicode MS" panose="020B0604020202020204" pitchFamily="34" charset="-128"/>
              </a:rPr>
            </a:br>
            <a:r>
              <a:rPr lang="cy-GB" sz="2400" dirty="0">
                <a:ea typeface="Arial Unicode MS" panose="020B0604020202020204" pitchFamily="34" charset="-128"/>
                <a:cs typeface="Arial Unicode MS" panose="020B0604020202020204" pitchFamily="34" charset="-128"/>
              </a:rPr>
              <a:t>Cymorth ar gyfer y rhai sydd ei angen fwyaf</a:t>
            </a:r>
            <a:r>
              <a:rPr lang="en-GB" sz="2400" dirty="0">
                <a:ea typeface="Arial Unicode MS" panose="020B0604020202020204" pitchFamily="34" charset="-128"/>
                <a:cs typeface="Arial Unicode MS" panose="020B0604020202020204" pitchFamily="34" charset="-128"/>
              </a:rPr>
              <a:t/>
            </a:r>
            <a:br>
              <a:rPr lang="en-GB" sz="2400" dirty="0">
                <a:ea typeface="Arial Unicode MS" panose="020B0604020202020204" pitchFamily="34" charset="-128"/>
                <a:cs typeface="Arial Unicode MS" panose="020B0604020202020204" pitchFamily="34" charset="-128"/>
              </a:rPr>
            </a:br>
            <a:endParaRPr lang="en-GB" sz="2400" dirty="0">
              <a:ea typeface="Arial Unicode MS" panose="020B0604020202020204" pitchFamily="34" charset="-128"/>
              <a:cs typeface="Arial Unicode MS" panose="020B0604020202020204" pitchFamily="34" charset="-128"/>
            </a:endParaRPr>
          </a:p>
        </p:txBody>
      </p:sp>
      <p:sp>
        <p:nvSpPr>
          <p:cNvPr id="5" name="Rectangle 4"/>
          <p:cNvSpPr/>
          <p:nvPr/>
        </p:nvSpPr>
        <p:spPr>
          <a:xfrm>
            <a:off x="244013" y="2009383"/>
            <a:ext cx="4853542" cy="4093428"/>
          </a:xfrm>
          <a:prstGeom prst="rect">
            <a:avLst/>
          </a:prstGeom>
        </p:spPr>
        <p:txBody>
          <a:bodyPr wrap="square">
            <a:spAutoFit/>
          </a:bodyPr>
          <a:lstStyle/>
          <a:p>
            <a:pPr marL="628639" lvl="1" indent="-171450">
              <a:buFont typeface="Arial" panose="020B0604020202020204" pitchFamily="34" charset="0"/>
              <a:buChar char="•"/>
            </a:pPr>
            <a:r>
              <a:rPr lang="en-GB" sz="2000" dirty="0">
                <a:cs typeface="Arial" panose="020B0604020202020204" pitchFamily="34" charset="0"/>
              </a:rPr>
              <a:t>Plus means-tested maintenance grant of </a:t>
            </a:r>
            <a:r>
              <a:rPr lang="en-GB" sz="2000" b="1" dirty="0">
                <a:cs typeface="Arial" panose="020B0604020202020204" pitchFamily="34" charset="0"/>
              </a:rPr>
              <a:t>up to £3,750 </a:t>
            </a:r>
            <a:r>
              <a:rPr lang="en-GB" sz="2000" dirty="0">
                <a:cs typeface="Arial" panose="020B0604020202020204" pitchFamily="34" charset="0"/>
              </a:rPr>
              <a:t>for part-time students</a:t>
            </a:r>
          </a:p>
          <a:p>
            <a:pPr marL="628639" lvl="1" indent="-171450">
              <a:buFont typeface="Arial" panose="020B0604020202020204" pitchFamily="34" charset="0"/>
              <a:buChar char="•"/>
            </a:pPr>
            <a:endParaRPr lang="en-GB" sz="2000" dirty="0">
              <a:cs typeface="Arial" panose="020B0604020202020204" pitchFamily="34" charset="0"/>
            </a:endParaRPr>
          </a:p>
          <a:p>
            <a:pPr marL="457189" lvl="1"/>
            <a:endParaRPr lang="en-GB" sz="2000" dirty="0">
              <a:cs typeface="Arial" panose="020B0604020202020204" pitchFamily="34" charset="0"/>
            </a:endParaRPr>
          </a:p>
          <a:p>
            <a:pPr marL="628639" lvl="1" indent="-171450">
              <a:buFont typeface="Arial" panose="020B0604020202020204" pitchFamily="34" charset="0"/>
              <a:buChar char="•"/>
            </a:pPr>
            <a:r>
              <a:rPr lang="en-GB" sz="2000" dirty="0">
                <a:cs typeface="Arial" panose="020B0604020202020204" pitchFamily="34" charset="0"/>
              </a:rPr>
              <a:t>And / or non-means tested maintenance loan of </a:t>
            </a:r>
            <a:r>
              <a:rPr lang="en-GB" sz="2000" b="1" dirty="0">
                <a:cs typeface="Arial" panose="020B0604020202020204" pitchFamily="34" charset="0"/>
              </a:rPr>
              <a:t>up to £4,237.50</a:t>
            </a:r>
            <a:endParaRPr lang="en-GB" sz="2000" dirty="0">
              <a:cs typeface="Arial" panose="020B0604020202020204" pitchFamily="34" charset="0"/>
            </a:endParaRPr>
          </a:p>
          <a:p>
            <a:pPr marL="457189" lvl="1"/>
            <a:endParaRPr lang="en-GB" sz="2000" dirty="0">
              <a:cs typeface="Arial" panose="020B0604020202020204" pitchFamily="34" charset="0"/>
            </a:endParaRPr>
          </a:p>
          <a:p>
            <a:pPr marL="457189" lvl="1"/>
            <a:endParaRPr lang="en-GB" sz="2000" dirty="0">
              <a:cs typeface="Arial" panose="020B0604020202020204" pitchFamily="34" charset="0"/>
            </a:endParaRPr>
          </a:p>
          <a:p>
            <a:pPr marL="628639" lvl="1" indent="-171450">
              <a:buFont typeface="Arial" panose="020B0604020202020204" pitchFamily="34" charset="0"/>
              <a:buChar char="•"/>
            </a:pPr>
            <a:r>
              <a:rPr lang="en-GB" sz="2000" b="1" dirty="0">
                <a:cs typeface="Arial" panose="020B0604020202020204" pitchFamily="34" charset="0"/>
              </a:rPr>
              <a:t>This means part-time students could qualify for up to £4,500 funding towards living costs.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816" y="2222815"/>
            <a:ext cx="2752979" cy="3666565"/>
          </a:xfrm>
          <a:prstGeom prst="rect">
            <a:avLst/>
          </a:prstGeom>
        </p:spPr>
      </p:pic>
    </p:spTree>
    <p:extLst>
      <p:ext uri="{BB962C8B-B14F-4D97-AF65-F5344CB8AC3E}">
        <p14:creationId xmlns:p14="http://schemas.microsoft.com/office/powerpoint/2010/main" val="3117705737"/>
      </p:ext>
    </p:extLst>
  </p:cSld>
  <p:clrMapOvr>
    <a:masterClrMapping/>
  </p:clrMapOvr>
</p:sld>
</file>

<file path=ppt/theme/theme1.xml><?xml version="1.0" encoding="utf-8"?>
<a:theme xmlns:a="http://schemas.openxmlformats.org/drawingml/2006/main" name="OU Title">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262_OU_Presentation_Template_CLASSIC_WALES.pptx" id="{AD9ECB7A-0812-4260-82F0-B98ABBA7F280}" vid="{FD6B2A85-4E73-4E2A-AB53-D19D998DC740}"/>
    </a:ext>
  </a:extLst>
</a:theme>
</file>

<file path=ppt/theme/theme2.xml><?xml version="1.0" encoding="utf-8"?>
<a:theme xmlns:a="http://schemas.openxmlformats.org/drawingml/2006/main" name="OU Section">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262_OU_Presentation_Template_CLASSIC_WALES.pptx" id="{AD9ECB7A-0812-4260-82F0-B98ABBA7F280}" vid="{0351C31D-23CE-47C1-B695-39CF9E319166}"/>
    </a:ext>
  </a:extLst>
</a:theme>
</file>

<file path=ppt/theme/theme3.xml><?xml version="1.0" encoding="utf-8"?>
<a:theme xmlns:a="http://schemas.openxmlformats.org/drawingml/2006/main" name="OU Layouts">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262_OU_Presentation_Template_CLASSIC_WALES.pptx" id="{AD9ECB7A-0812-4260-82F0-B98ABBA7F280}" vid="{941E068A-9D48-4FEA-A15E-93498429B1F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WALES</Template>
  <TotalTime>1619</TotalTime>
  <Words>1478</Words>
  <Application>Microsoft Office PowerPoint</Application>
  <PresentationFormat>On-screen Show (4:3)</PresentationFormat>
  <Paragraphs>273</Paragraphs>
  <Slides>20</Slides>
  <Notes>12</Notes>
  <HiddenSlides>0</HiddenSlides>
  <MMClips>1</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27" baseType="lpstr">
      <vt:lpstr>Arial Unicode MS</vt:lpstr>
      <vt:lpstr>Arial</vt:lpstr>
      <vt:lpstr>Calibri</vt:lpstr>
      <vt:lpstr>OU Title</vt:lpstr>
      <vt:lpstr>OU Section</vt:lpstr>
      <vt:lpstr>OU Layouts</vt:lpstr>
      <vt:lpstr>Worksheet</vt:lpstr>
      <vt:lpstr>New funding for part-time  Higher Education students    Cyllid newydd ar gyfer  Myfyrwyr Addysg Uwch rhan-amser</vt:lpstr>
      <vt:lpstr>Session out line /  Braslun o’r sesiwn</vt:lpstr>
      <vt:lpstr>PowerPoint Presentation</vt:lpstr>
      <vt:lpstr>Study with the Open University / Astudio gyda'r Brifysgol Agored</vt:lpstr>
      <vt:lpstr> Courses and qualifications / Cyrsiau a chymwysterau </vt:lpstr>
      <vt:lpstr>Typical module costs with Open University  /  Costau nodweddiadol modiwl gyda'r Brifysgol Agored </vt:lpstr>
      <vt:lpstr>New financial support in Wales / Cymorth ariannol newydd yng Nghymru </vt:lpstr>
      <vt:lpstr>Headlines of the new student support package/ Penawdau'r pecyn cymorth newydd i fyfyrwyr</vt:lpstr>
      <vt:lpstr>Support for those who need it most Cymorth ar gyfer y rhai sydd ei angen fwyaf </vt:lpstr>
      <vt:lpstr>What support is available?/ Pa gefnogaeth sydd ar gael</vt:lpstr>
      <vt:lpstr>PowerPoint Presentation</vt:lpstr>
      <vt:lpstr>Other support available/ Cymorth arall sydd ar gael    </vt:lpstr>
      <vt:lpstr>Who is eligible to apply? /  Pwy sy’n gymwys I ymgeisio?  </vt:lpstr>
      <vt:lpstr>Student Example  - Mike Enghraifft o fyfyriwr - Mike </vt:lpstr>
      <vt:lpstr>PowerPoint Presentation</vt:lpstr>
      <vt:lpstr>Financial Support for postgraduate study Cymorth ariannol ar gyfer astudiaeth ôl-raddedig</vt:lpstr>
      <vt:lpstr>Postgraduate Bursary  Bwrsari Ôl-raddedig </vt:lpstr>
      <vt:lpstr>Free Online Learning  Dysgu Ar-lein am Ddim </vt:lpstr>
      <vt:lpstr>        Discussion  Trafodaeth       </vt:lpstr>
      <vt:lpstr>Useful Contacts /  Cysylltiadau defnyddiol</vt:lpstr>
    </vt:vector>
  </TitlesOfParts>
  <Company>The Open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Michelle.Matheron</dc:creator>
  <cp:lastModifiedBy>Tracey.Marenghi</cp:lastModifiedBy>
  <cp:revision>98</cp:revision>
  <cp:lastPrinted>2018-03-14T13:07:43Z</cp:lastPrinted>
  <dcterms:created xsi:type="dcterms:W3CDTF">2018-03-07T12:59:27Z</dcterms:created>
  <dcterms:modified xsi:type="dcterms:W3CDTF">2018-05-21T11:26:19Z</dcterms:modified>
</cp:coreProperties>
</file>