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video/unknown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27"/>
  </p:notesMasterIdLst>
  <p:handoutMasterIdLst>
    <p:handoutMasterId r:id="rId28"/>
  </p:handoutMasterIdLst>
  <p:sldIdLst>
    <p:sldId id="256" r:id="rId4"/>
    <p:sldId id="312" r:id="rId5"/>
    <p:sldId id="315" r:id="rId6"/>
    <p:sldId id="319" r:id="rId7"/>
    <p:sldId id="318" r:id="rId8"/>
    <p:sldId id="317" r:id="rId9"/>
    <p:sldId id="276" r:id="rId10"/>
    <p:sldId id="277" r:id="rId11"/>
    <p:sldId id="313" r:id="rId12"/>
    <p:sldId id="285" r:id="rId13"/>
    <p:sldId id="325" r:id="rId14"/>
    <p:sldId id="307" r:id="rId15"/>
    <p:sldId id="301" r:id="rId16"/>
    <p:sldId id="308" r:id="rId17"/>
    <p:sldId id="321" r:id="rId18"/>
    <p:sldId id="309" r:id="rId19"/>
    <p:sldId id="322" r:id="rId20"/>
    <p:sldId id="323" r:id="rId21"/>
    <p:sldId id="314" r:id="rId22"/>
    <p:sldId id="297" r:id="rId23"/>
    <p:sldId id="291" r:id="rId24"/>
    <p:sldId id="310" r:id="rId25"/>
    <p:sldId id="320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d M Davies" initials="AMD" lastIdx="0" clrIdx="0">
    <p:extLst>
      <p:ext uri="{19B8F6BF-5375-455C-9EA6-DF929625EA0E}">
        <p15:presenceInfo xmlns:p15="http://schemas.microsoft.com/office/powerpoint/2012/main" userId="S-1-5-21-809251214-2178901256-4152538893-32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0099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70883" autoAdjust="0"/>
  </p:normalViewPr>
  <p:slideViewPr>
    <p:cSldViewPr snapToGrid="0">
      <p:cViewPr varScale="1">
        <p:scale>
          <a:sx n="81" d="100"/>
          <a:sy n="81" d="100"/>
        </p:scale>
        <p:origin x="224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098" y="-22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AC9CD-6F92-4767-BD1E-F54981B71360}" type="datetimeFigureOut">
              <a:rPr lang="en-GB" smtClean="0"/>
              <a:t>21/05/2018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C46DD-43A7-4038-82C9-4B6AC01B33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18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7BAE6-C1DC-4067-858D-D699870CC2D0}" type="datetimeFigureOut">
              <a:rPr lang="en-GB" smtClean="0"/>
              <a:t>21/05/2018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4111-7AA0-4E8D-923F-BC9ECCB0EE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90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financewales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oustudents.com/open-university-students-educational-trust-students-charity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cy-GB" smtClean="0"/>
              <a:t>1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41990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Mae'r gefnogaeth sydd ar gael i fyfyrwyr israddedig mewn </a:t>
            </a: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tri chategori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628639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Grant Dysgu Llywodraeth Cymru</a:t>
            </a:r>
            <a:r>
              <a:rPr lang="cy-GB" noProof="0" dirty="0"/>
              <a:t>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: grant cynhaliaeth </a:t>
            </a: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nad yw'n dibynnu ar brawf modd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: hyd at £750 ar gyfer myfyrwyr rhan-amser, yn seiliedig ar ddwysedd astudio o 75% a;</a:t>
            </a:r>
          </a:p>
          <a:p>
            <a:pPr marL="457189" lvl="1">
              <a:lnSpc>
                <a:spcPct val="100000"/>
              </a:lnSpc>
            </a:pP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628639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Grant Cymorth Arbennig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: </a:t>
            </a: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yn dibynnu ar brawf modd -</a:t>
            </a:r>
            <a:r>
              <a:rPr lang="cy-GB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Nid oes rhaid i chi dalu hyn yn ôl </a:t>
            </a:r>
          </a:p>
          <a:p>
            <a:pPr marL="628639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sz="1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Graddfa symudol ar gyfer incwm hyd at £59,200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grant cynhaliaeth hyd at £3,750 ar gyfer myfyrwyr rhan-amser. Mae hyn yn ychwanegol at y grant nad yw'n dibynnu ar brawf modd, yn seiliedig ar ddwysedd astudio</a:t>
            </a:r>
            <a:r>
              <a:rPr lang="cy-GB" noProof="0" dirty="0">
                <a:cs typeface="Arial" panose="020B0604020202020204" pitchFamily="34" charset="0"/>
              </a:rPr>
              <a:t>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ac incwm y cartref (hyd at £59,200); Neu</a:t>
            </a:r>
          </a:p>
          <a:p>
            <a:pPr marL="457189" lvl="1">
              <a:lnSpc>
                <a:spcPct val="100000"/>
              </a:lnSpc>
            </a:pP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457189" lvl="1">
              <a:lnSpc>
                <a:spcPct val="100000"/>
              </a:lnSpc>
            </a:pP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Grant Dysgu Llywodraeth Cymru + Grant Cymorth Arbennig = hyd at £4,500</a:t>
            </a:r>
          </a:p>
          <a:p>
            <a:pPr marL="628639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628639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Benthyciad Cynhaliaeth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: benthyciad cynhaliaeth </a:t>
            </a: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nad yw'n dibynnu ar brawf modd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(hyd at £4,237.50). Mae hyn yn ychwanegol at Grant Dysgu Llywodraeth Cymru ac yn ychwanegiad, neu'n ddewis arall yn lle'r Grant Cymorth Arbennig.</a:t>
            </a: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14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noProof="0" dirty="0"/>
              <a:t>Grant Oedolion Dibynnol</a:t>
            </a:r>
            <a:r>
              <a:rPr lang="cy-GB" noProof="0" dirty="0"/>
              <a:t> (ADG) - cymorth ariannol ychwanegol i dalu am gostau ychwanegol y gallech fod yn eu hwynebu oherwydd oedolion sy'n ddibynnol arnoch.</a:t>
            </a:r>
          </a:p>
          <a:p>
            <a:endParaRPr lang="cy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noProof="0" dirty="0"/>
              <a:t>Lwfans i Rieni sy'n Dysgu </a:t>
            </a:r>
            <a:r>
              <a:rPr lang="cy-GB" noProof="0" dirty="0"/>
              <a:t>(PLA) – cymorth ychwanegol i dalu rhywfaint o'ch costau ychwanegol os oes gennych blant ac yn dibynnu ar eich amgylchiadau, efallai y bydd modd i chi gael cymorth ychwanegol tuag at gost </a:t>
            </a:r>
            <a:r>
              <a:rPr lang="cy-GB" b="1" noProof="0" dirty="0"/>
              <a:t>gofal plant wedi'i gofrestru neu ei gymeradwyo</a:t>
            </a:r>
            <a:r>
              <a:rPr lang="cy-GB" noProof="0" dirty="0"/>
              <a:t>.</a:t>
            </a:r>
          </a:p>
          <a:p>
            <a:r>
              <a:rPr lang="cy-GB" noProof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noProof="0" dirty="0"/>
              <a:t>Lwfansau i Fyfyrwyr Anabl</a:t>
            </a:r>
            <a:r>
              <a:rPr lang="cy-GB" noProof="0" dirty="0"/>
              <a:t> (DSAs) - ar gael os oes gennych anabledd, cyflwr iechyd meddwl neu anhawster dysgu penodol.</a:t>
            </a:r>
          </a:p>
          <a:p>
            <a:r>
              <a:rPr lang="cy-GB" noProof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noProof="0" dirty="0"/>
              <a:t>Gweler hefyd Cyllid Myfyrwyr Cymru - </a:t>
            </a:r>
            <a:r>
              <a:rPr lang="cy-GB" u="sng" noProof="0" dirty="0">
                <a:hlinkClick r:id="rId3"/>
              </a:rPr>
              <a:t>www.cyllidmyfyrwyrcymru.co.uk</a:t>
            </a:r>
            <a:endParaRPr lang="cy-GB" noProof="0" dirty="0"/>
          </a:p>
          <a:p>
            <a:r>
              <a:rPr lang="cy-GB" noProof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b="1" noProof="0" dirty="0"/>
              <a:t>Ymddiriedolaeth Addysgol Myfyrwyr Y Brifysgol Agored  (OUSET)</a:t>
            </a:r>
            <a:r>
              <a:rPr lang="cy-GB" noProof="0" dirty="0"/>
              <a:t> yw'r elusen myfyrwyr sy'n defnyddio arian a godir gan fyfyrwyr er budd myfyrwyr sy'n wynebu caledi ariannol. Mae'n elusen gofrestredig ar wahân a weithredir gan Gymdeithas Myfyrwyr y Brifysgol Agored. </a:t>
            </a:r>
            <a:r>
              <a:rPr lang="cy-GB" u="sng" noProof="0" dirty="0">
                <a:hlinkClick r:id="rId4"/>
              </a:rPr>
              <a:t>www.oustudents.com/open-university-students-educational-trust-students-charity</a:t>
            </a:r>
            <a:endParaRPr lang="cy-GB" noProof="0" dirty="0"/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009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089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Ffioedd cyrsiau</a:t>
            </a:r>
            <a:r>
              <a:rPr lang="cy-GB" baseline="0" noProof="0" dirty="0"/>
              <a:t> i'w talu i OU neu drwy fenthyciad ffi dysgu - ceisiadau trwy Cyllid Myfyrwyr Cymru </a:t>
            </a: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020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844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Trothwy incwm y cartref</a:t>
            </a:r>
            <a:r>
              <a:rPr lang="cy-GB" baseline="0" noProof="0" dirty="0"/>
              <a:t> £25 K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163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200" noProof="0" dirty="0"/>
              <a:t>Bod yn preswylio fel arfer yng Nghymru ar ddiwrnod cyntaf y flwyddyn academaidd y mae eu cwrs yn dechrau.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200" noProof="0" dirty="0"/>
              <a:t>Bod yn gymwys i dalu ffi ddatganoledig genedlaethol Cymru.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200" noProof="0" dirty="0"/>
              <a:t>Heb fod â gradd Meistr neu gymhwyster cyfatebol eisoes.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200" noProof="0" dirty="0"/>
              <a:t>Rhaid cofrestru ar gwrs cymhwyster Meistr yn dechrau yn ystod blwyddyn academaidd 2018/19.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200" noProof="0" dirty="0"/>
              <a:t>Rhaid astudio cymhwyster y gellir ei gwblhau mewn dim mwy na 3 blynedd.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200" noProof="0" dirty="0"/>
              <a:t>Rhaid bod o dan 60 oed ar ddiwrnod cyntaf y flwyddyn academaidd y mae eu cymhwyster Meistr yn dechrau.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200" noProof="0" dirty="0"/>
              <a:t>Rhaid bod heb unrhyw drosglwyddiad credyd neu astudiaeth flaenorol wedi ei gysylltu â'u cymhwyster Meistr oni bai bod yr astudiaeth flaenorol hon wedi'i chyflawni ar ôl Awst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200" noProof="0" dirty="0"/>
              <a:t>Rhaid bod incwm gros y cartref yn ddim mwy na £25,000 neu fod yn derbyn budd-dal cymwys.</a:t>
            </a: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038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966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084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Cadwch lygad </a:t>
            </a:r>
            <a:r>
              <a:rPr lang="cy-GB" baseline="0" noProof="0" dirty="0"/>
              <a:t>am yr ymgyrch hyrwyddo – rhannwch gyda'ch dysgwyr a'r gymuned a helpwch i ledu'r gair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72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cy-GB" smtClean="0"/>
              <a:t>2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924884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noProof="0" dirty="0"/>
              <a:t>Sinemâu ledled Cymru o 23 Mawrth - 14 Mehefin</a:t>
            </a:r>
          </a:p>
          <a:p>
            <a:endParaRPr lang="cy-GB" sz="900" noProof="0" dirty="0"/>
          </a:p>
          <a:p>
            <a:r>
              <a:rPr lang="cy-GB" sz="900" noProof="0" dirty="0"/>
              <a:t>Ffilmiau yn cynnwys:</a:t>
            </a:r>
          </a:p>
          <a:p>
            <a:endParaRPr lang="cy-GB" sz="9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noProof="0" dirty="0"/>
              <a:t>I Tonya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noProof="0" dirty="0"/>
              <a:t>The Mercy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noProof="0" dirty="0"/>
              <a:t>Black Panther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noProof="0" dirty="0"/>
              <a:t>The Shape of 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noProof="0" dirty="0"/>
              <a:t>Lady Bird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noProof="0" dirty="0"/>
              <a:t>The Square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noProof="0" dirty="0"/>
              <a:t>Tomb Raider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noProof="0" dirty="0"/>
              <a:t>Avengers: Infinity War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900" noProof="0" dirty="0"/>
              <a:t>Solo: A Star Wars Story</a:t>
            </a: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78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baseline="0" noProof="0" dirty="0"/>
              <a:t>Cyfle ar gyfer gwaith grŵp bach neu drafodaeth gyffredinol.</a:t>
            </a:r>
          </a:p>
          <a:p>
            <a:r>
              <a:rPr lang="cy-GB" sz="1200" noProof="0" dirty="0"/>
              <a:t>Beth yw'r cyfleoedd i'ch dysgwyr?   </a:t>
            </a:r>
            <a:br>
              <a:rPr lang="cy-GB" sz="1200" noProof="0" dirty="0"/>
            </a:br>
            <a:r>
              <a:rPr lang="cy-GB" sz="1200" noProof="0" dirty="0"/>
              <a:t>Pa wybodaeth neu adnoddau pellach fyddai'n ddefnyddiol i chi?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971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10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11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3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27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Talu am</a:t>
            </a:r>
            <a:r>
              <a:rPr lang="cy-GB" baseline="0" dirty="0"/>
              <a:t> gymwysterau OU fesul modiwl – mae’r blwch gwyrdd yn nodi cyfanswm cost y cymwysterau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03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033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Kirsty</a:t>
            </a:r>
            <a:r>
              <a:rPr lang="cy-GB" baseline="0" noProof="0" dirty="0"/>
              <a:t> Williams Ysgrifennydd y Cabinet dros Addysg</a:t>
            </a:r>
          </a:p>
          <a:p>
            <a:r>
              <a:rPr lang="cy-GB" noProof="0" dirty="0"/>
              <a:t>Adroddodd adolygiad Diamond ym mis Medi 2016, gan argymell cymorth cyfartal i fyfyrwyr llawn amser a rhan-amser.</a:t>
            </a:r>
          </a:p>
          <a:p>
            <a:r>
              <a:rPr lang="cy-GB" noProof="0" dirty="0"/>
              <a:t>Derbyniodd Llywodraeth Cymru'r argymhellion a chyhoeddi system ariannu newydd ar gyfer AU ym mis Tachwedd 2016. Mae'r prif newidiadau'n dod i rym ym mlwyddyn academaidd 2018/2019. </a:t>
            </a: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58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Pwysleisiwch- mae hyn ar gael i bawb – heb brawf modd </a:t>
            </a: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Trothwy incwm y cartref</a:t>
            </a:r>
            <a:r>
              <a:rPr lang="cy-GB" baseline="0" noProof="0" dirty="0"/>
              <a:t> tua 25,000 </a:t>
            </a:r>
          </a:p>
          <a:p>
            <a:r>
              <a:rPr lang="cy-GB" baseline="0" noProof="0" dirty="0"/>
              <a:t>Nid yw'n effeithio ar unrhyw fudd-daliadau </a:t>
            </a: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4111-7AA0-4E8D-923F-BC9ECCB0EE2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36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9CBC5D-49E6-4B9E-BB72-487DFE1A83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610" y="5175852"/>
            <a:ext cx="1941291" cy="13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9CBC5D-49E6-4B9E-BB72-487DFE1A83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610" y="5175852"/>
            <a:ext cx="1941291" cy="13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625B03-B9DD-437E-8EFA-5E3698F33B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969" y="464267"/>
            <a:ext cx="5960855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255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C896F9C-CC25-4527-9E30-F95E9F7B1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969" y="2243139"/>
            <a:ext cx="7883407" cy="4019131"/>
          </a:xfrm>
          <a:prstGeom prst="rect">
            <a:avLst/>
          </a:prstGeom>
        </p:spPr>
        <p:txBody>
          <a:bodyPr/>
          <a:lstStyle>
            <a:lvl1pPr marL="257175" indent="-257175">
              <a:lnSpc>
                <a:spcPct val="100000"/>
              </a:lnSpc>
              <a:buFont typeface="Arial" charset="0"/>
              <a:buChar char="•"/>
              <a:defRPr sz="10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lnSpc>
                <a:spcPct val="100000"/>
              </a:lnSpc>
              <a:buFont typeface="Arial" charset="0"/>
              <a:buChar char="•"/>
              <a:defRPr sz="10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Arial" charset="0"/>
              <a:buChar char="•"/>
              <a:defRPr sz="10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Arial" charset="0"/>
              <a:buChar char="•"/>
              <a:defRPr sz="10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Arial" charset="0"/>
              <a:buChar char="•"/>
              <a:defRPr sz="105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207B26-BD01-450F-BCEB-6428971C5C28}"/>
              </a:ext>
            </a:extLst>
          </p:cNvPr>
          <p:cNvSpPr txBox="1"/>
          <p:nvPr userDrawn="1"/>
        </p:nvSpPr>
        <p:spPr>
          <a:xfrm>
            <a:off x="7591245" y="6425250"/>
            <a:ext cx="992039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defRPr/>
            </a:pPr>
            <a:fld id="{F0B3AF6C-2BBD-4142-8E95-28A39D08C308}" type="datetime1">
              <a:rPr lang="en-GB" sz="788">
                <a:solidFill>
                  <a:srgbClr val="1E4B9B"/>
                </a:solidFill>
                <a:cs typeface="Arial" panose="020B0604020202020204" pitchFamily="34" charset="0"/>
              </a:rPr>
              <a:pPr algn="r" defTabSz="342900">
                <a:defRPr/>
              </a:pPr>
              <a:t>21/05/2018</a:t>
            </a:fld>
            <a:endParaRPr lang="en-GB" sz="788" dirty="0">
              <a:solidFill>
                <a:srgbClr val="1E4B9B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C9049D-4664-4545-860B-8C408BE6F1C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77969" y="6440578"/>
            <a:ext cx="7246761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788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413C705-D39D-4C04-9CCC-4AFABA7FBC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969" y="1458820"/>
            <a:ext cx="5960855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2699243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2C9C99-C01F-49D0-BB90-7E8E85883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083" y="201682"/>
            <a:ext cx="1129018" cy="8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41D27-A710-44D0-BD39-97011AE227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083" y="201682"/>
            <a:ext cx="1129018" cy="8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financewale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edu/openlearn" TargetMode="External"/><Relationship Id="rId7" Type="http://schemas.openxmlformats.org/officeDocument/2006/relationships/hyperlink" Target="http://www.open.edu/openlearncym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.ac.uk/" TargetMode="External"/><Relationship Id="rId3" Type="http://schemas.openxmlformats.org/officeDocument/2006/relationships/hyperlink" Target="http://www.open.ac.uk/wales/en/our-work/helping-you-help-your-adult-learners" TargetMode="External"/><Relationship Id="rId7" Type="http://schemas.openxmlformats.org/officeDocument/2006/relationships/hyperlink" Target="mailto:wales@open.ac.u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openuniversity.co.uk/wales_funding" TargetMode="External"/><Relationship Id="rId5" Type="http://schemas.openxmlformats.org/officeDocument/2006/relationships/hyperlink" Target="http://www.open.ac.uk/wales" TargetMode="External"/><Relationship Id="rId4" Type="http://schemas.openxmlformats.org/officeDocument/2006/relationships/hyperlink" Target="mailto:wales-partnerships@open.ac.uk" TargetMode="External"/><Relationship Id="rId9" Type="http://schemas.openxmlformats.org/officeDocument/2006/relationships/hyperlink" Target="http://www.studentfinancewale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txNK6JE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1815977"/>
            <a:ext cx="7920773" cy="3157788"/>
          </a:xfrm>
        </p:spPr>
        <p:txBody>
          <a:bodyPr/>
          <a:lstStyle/>
          <a:p>
            <a:r>
              <a:rPr lang="cy-GB" sz="4000" dirty="0"/>
              <a:t>Cyllid newydd ar gyfer </a:t>
            </a:r>
            <a:br>
              <a:rPr lang="cy-GB" sz="4000" dirty="0"/>
            </a:br>
            <a:r>
              <a:rPr lang="cy-GB" sz="4000" dirty="0"/>
              <a:t>Myfyrwyr Addysg Uwch rhan-amser</a:t>
            </a:r>
            <a:br>
              <a:rPr lang="cy-GB" dirty="0"/>
            </a:br>
            <a:br>
              <a:rPr lang="cy-GB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63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999" y="381000"/>
            <a:ext cx="4711501" cy="633413"/>
          </a:xfrm>
        </p:spPr>
        <p:txBody>
          <a:bodyPr/>
          <a:lstStyle/>
          <a:p>
            <a:r>
              <a:rPr lang="cy-GB" sz="2400" dirty="0"/>
              <a:t>Pa gefnogaeth sydd ar gael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999" y="1222184"/>
            <a:ext cx="822725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y-GB" sz="2000" dirty="0">
                <a:cs typeface="Arial" panose="020B0604020202020204" pitchFamily="34" charset="0"/>
              </a:rPr>
              <a:t>Mae'r gefnogaeth sydd ar gael i fyfyrwyr israddedig mewn </a:t>
            </a:r>
            <a:r>
              <a:rPr lang="cy-GB" sz="2000" b="1" dirty="0">
                <a:cs typeface="Arial" panose="020B0604020202020204" pitchFamily="34" charset="0"/>
              </a:rPr>
              <a:t>tri chategori</a:t>
            </a:r>
            <a:r>
              <a:rPr lang="cy-GB" sz="2000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cy-GB" sz="2000" dirty="0">
              <a:cs typeface="Arial" panose="020B0604020202020204" pitchFamily="34" charset="0"/>
            </a:endParaRPr>
          </a:p>
          <a:p>
            <a:pPr marL="171439" indent="-171450">
              <a:buFont typeface="Arial" panose="020B0604020202020204" pitchFamily="34" charset="0"/>
              <a:buChar char="•"/>
            </a:pPr>
            <a:r>
              <a:rPr lang="cy-GB" sz="2000" b="1" dirty="0">
                <a:cs typeface="Arial" panose="020B0604020202020204" pitchFamily="34" charset="0"/>
              </a:rPr>
              <a:t>Grant Dysgu Llywodraeth Cymru</a:t>
            </a:r>
            <a:r>
              <a:rPr lang="cy-GB" sz="2000" dirty="0">
                <a:cs typeface="Arial" panose="020B0604020202020204" pitchFamily="34" charset="0"/>
              </a:rPr>
              <a:t>: </a:t>
            </a:r>
            <a:r>
              <a:rPr lang="cy-GB" sz="2000" b="1" dirty="0">
                <a:cs typeface="Arial" panose="020B0604020202020204" pitchFamily="34" charset="0"/>
              </a:rPr>
              <a:t>nad yw'n dibynnu ar brawf modd</a:t>
            </a:r>
          </a:p>
          <a:p>
            <a:pPr indent="-11"/>
            <a:endParaRPr lang="cy-GB" sz="2000" dirty="0">
              <a:cs typeface="Arial" panose="020B0604020202020204" pitchFamily="34" charset="0"/>
            </a:endParaRPr>
          </a:p>
          <a:p>
            <a:pPr marL="171439" indent="-171450">
              <a:buFont typeface="Arial" panose="020B0604020202020204" pitchFamily="34" charset="0"/>
              <a:buChar char="•"/>
            </a:pPr>
            <a:r>
              <a:rPr lang="cy-GB" sz="2000" b="1" dirty="0">
                <a:cs typeface="Arial" panose="020B0604020202020204" pitchFamily="34" charset="0"/>
              </a:rPr>
              <a:t>Grant Cymorth Arbennig</a:t>
            </a:r>
            <a:r>
              <a:rPr lang="cy-GB" sz="2000" dirty="0">
                <a:cs typeface="Arial" panose="020B0604020202020204" pitchFamily="34" charset="0"/>
              </a:rPr>
              <a:t>: grant cynhaliaeth </a:t>
            </a:r>
            <a:r>
              <a:rPr lang="cy-GB" sz="2000" b="1" dirty="0">
                <a:cs typeface="Arial" panose="020B0604020202020204" pitchFamily="34" charset="0"/>
              </a:rPr>
              <a:t>yn dibynnu ar brawf modd</a:t>
            </a:r>
          </a:p>
          <a:p>
            <a:pPr marL="457189" lvl="1">
              <a:lnSpc>
                <a:spcPct val="100000"/>
              </a:lnSpc>
            </a:pPr>
            <a:endParaRPr lang="cy-GB" sz="2000" dirty="0">
              <a:cs typeface="Arial" panose="020B0604020202020204" pitchFamily="34" charset="0"/>
            </a:endParaRPr>
          </a:p>
          <a:p>
            <a:r>
              <a:rPr lang="cy-GB" b="1" dirty="0">
                <a:solidFill>
                  <a:schemeClr val="accent2"/>
                </a:solidFill>
                <a:cs typeface="Arial" panose="020B0604020202020204" pitchFamily="34" charset="0"/>
              </a:rPr>
              <a:t>Grant Dysgu Llywodraeth Cymru +</a:t>
            </a:r>
          </a:p>
          <a:p>
            <a:pPr indent="-11"/>
            <a:r>
              <a:rPr lang="cy-GB" b="1" dirty="0">
                <a:solidFill>
                  <a:schemeClr val="accent2"/>
                </a:solidFill>
                <a:cs typeface="Arial" panose="020B0604020202020204" pitchFamily="34" charset="0"/>
              </a:rPr>
              <a:t>Grant Cymorth Arbennig = hyd at £4,500</a:t>
            </a:r>
          </a:p>
          <a:p>
            <a:pPr indent="-11"/>
            <a:endParaRPr lang="cy-GB" sz="2000" dirty="0">
              <a:cs typeface="Arial" panose="020B0604020202020204" pitchFamily="34" charset="0"/>
            </a:endParaRPr>
          </a:p>
          <a:p>
            <a:pPr indent="-11"/>
            <a:endParaRPr lang="cy-GB" sz="2000" dirty="0">
              <a:cs typeface="Arial" panose="020B0604020202020204" pitchFamily="34" charset="0"/>
            </a:endParaRPr>
          </a:p>
          <a:p>
            <a:pPr marL="285739" indent="-285750">
              <a:buFont typeface="Arial" panose="020B0604020202020204" pitchFamily="34" charset="0"/>
              <a:buChar char="•"/>
            </a:pPr>
            <a:r>
              <a:rPr lang="cy-GB" b="1" dirty="0">
                <a:cs typeface="Arial" panose="020B0604020202020204" pitchFamily="34" charset="0"/>
              </a:rPr>
              <a:t>Benthyciad Cynhaliaeth</a:t>
            </a:r>
            <a:r>
              <a:rPr lang="cy-GB" dirty="0">
                <a:cs typeface="Arial" panose="020B0604020202020204" pitchFamily="34" charset="0"/>
              </a:rPr>
              <a:t>: ar gael i </a:t>
            </a:r>
          </a:p>
          <a:p>
            <a:r>
              <a:rPr lang="cy-GB" dirty="0">
                <a:cs typeface="Arial" panose="020B0604020202020204" pitchFamily="34" charset="0"/>
              </a:rPr>
              <a:t>     bawb (hyd at £4,237.50). </a:t>
            </a:r>
            <a:endParaRPr lang="cy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576674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5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359822"/>
              </p:ext>
            </p:extLst>
          </p:nvPr>
        </p:nvGraphicFramePr>
        <p:xfrm>
          <a:off x="1525151" y="769842"/>
          <a:ext cx="6071090" cy="580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5572032" imgH="6495930" progId="Excel.Sheet.12">
                  <p:embed/>
                </p:oleObj>
              </mc:Choice>
              <mc:Fallback>
                <p:oleObj name="Worksheet" r:id="rId3" imgW="5572032" imgH="6495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151" y="769842"/>
                        <a:ext cx="6071090" cy="580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2734" y="229075"/>
            <a:ext cx="436376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Pa </a:t>
            </a:r>
            <a:r>
              <a:rPr lang="en-GB" sz="2400" b="1" dirty="0" err="1">
                <a:solidFill>
                  <a:schemeClr val="bg1"/>
                </a:solidFill>
              </a:rPr>
              <a:t>gymorth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sydd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gael</a:t>
            </a:r>
            <a:r>
              <a:rPr lang="en-GB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20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4362" y="525523"/>
            <a:ext cx="4297499" cy="469124"/>
          </a:xfrm>
        </p:spPr>
        <p:txBody>
          <a:bodyPr/>
          <a:lstStyle/>
          <a:p>
            <a:r>
              <a:rPr lang="cy-GB" sz="2400" dirty="0"/>
              <a:t>Cymorth arall sydd ar gael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01" y="1761067"/>
            <a:ext cx="466862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1" dirty="0"/>
              <a:t>Grant Oedolion Dibynnol</a:t>
            </a:r>
            <a:r>
              <a:rPr lang="cy-GB" sz="2000" dirty="0"/>
              <a:t> (ADG)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1" dirty="0"/>
              <a:t>Lwfans i Rieni sy'n Dysgu</a:t>
            </a:r>
            <a:r>
              <a:rPr lang="cy-GB" sz="2000" dirty="0"/>
              <a:t> (PLA)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1" dirty="0"/>
              <a:t>Lwfansau Myfyrwyr Anabl</a:t>
            </a:r>
            <a:r>
              <a:rPr lang="cy-GB" sz="2000" dirty="0"/>
              <a:t> (DSAs)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/>
              <a:t>Gweler hefyd Cyllid Myfyrwyr Cymru - </a:t>
            </a:r>
            <a:r>
              <a:rPr lang="cy-GB" sz="2000" u="sng" dirty="0">
                <a:hlinkClick r:id="rId3"/>
              </a:rPr>
              <a:t>www.cyllidmyfyrwyrcymru.co.uk</a:t>
            </a:r>
            <a:endParaRPr lang="cy-GB" sz="2000" dirty="0"/>
          </a:p>
          <a:p>
            <a:r>
              <a:rPr lang="cy-GB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b="1" dirty="0"/>
              <a:t>Ymddiriedolaeth Addysg Myfyrwyr y Brifysgol Agored (OUSET)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2" r="2099"/>
          <a:stretch/>
        </p:blipFill>
        <p:spPr>
          <a:xfrm>
            <a:off x="5221111" y="1444977"/>
            <a:ext cx="3559601" cy="47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3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267" y="133195"/>
            <a:ext cx="5140462" cy="624569"/>
          </a:xfrm>
        </p:spPr>
        <p:txBody>
          <a:bodyPr/>
          <a:lstStyle/>
          <a:p>
            <a:r>
              <a:rPr lang="cy-GB" sz="2800" dirty="0"/>
              <a:t>Pwy sy'n gymwys i ymgeisio?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68" y="628498"/>
            <a:ext cx="8337510" cy="4976432"/>
          </a:xfrm>
        </p:spPr>
        <p:txBody>
          <a:bodyPr/>
          <a:lstStyle/>
          <a:p>
            <a:pPr lvl="1" defTabSz="457200">
              <a:lnSpc>
                <a:spcPct val="100000"/>
              </a:lnSpc>
            </a:pPr>
            <a:endParaRPr lang="en-GB" sz="2000" b="1" dirty="0">
              <a:latin typeface="Calibri" panose="020F0502020204030204" pitchFamily="34" charset="0"/>
            </a:endParaRPr>
          </a:p>
          <a:p>
            <a:pPr lvl="1" defTabSz="457200">
              <a:lnSpc>
                <a:spcPct val="100000"/>
              </a:lnSpc>
            </a:pPr>
            <a:r>
              <a:rPr lang="cy-GB" sz="2000" b="1" dirty="0">
                <a:cs typeface="Arial" panose="020B0604020202020204" pitchFamily="34" charset="0"/>
              </a:rPr>
              <a:t>Rhaid i fyfyrwyr fodloni'r holl feini prawf canlynol er mwyn gwneud cais:</a:t>
            </a:r>
          </a:p>
          <a:p>
            <a:pPr lvl="1" defTabSz="457200">
              <a:lnSpc>
                <a:spcPct val="100000"/>
              </a:lnSpc>
            </a:pPr>
            <a:endParaRPr lang="cy-GB" sz="20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04" y="3578578"/>
            <a:ext cx="3782483" cy="2521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29915"/>
            <a:ext cx="50122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cy-GB" dirty="0">
                <a:cs typeface="Arial" panose="020B0604020202020204" pitchFamily="34" charset="0"/>
              </a:rPr>
              <a:t>bod yn fyfyriwr newydd (o fis Medi 2018) neu'n fyfyriwr 'wedi rhoi'r gorau iddi'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cy-GB" dirty="0">
              <a:cs typeface="Arial" panose="020B0604020202020204" pitchFamily="34" charset="0"/>
            </a:endParaRP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cy-GB" dirty="0">
                <a:cs typeface="Arial" panose="020B0604020202020204" pitchFamily="34" charset="0"/>
              </a:rPr>
              <a:t>astudio tuag at gymhwyster israddedig sy'n gymwys i gael benthyciad 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cy-GB" dirty="0">
              <a:cs typeface="Arial" panose="020B0604020202020204" pitchFamily="34" charset="0"/>
            </a:endParaRP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cy-GB" dirty="0">
                <a:cs typeface="Arial" panose="020B0604020202020204" pitchFamily="34" charset="0"/>
              </a:rPr>
              <a:t>astudio ar ddwysedd o 25% (h.y. o leiaf 30 credyd)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cy-GB" dirty="0">
              <a:cs typeface="Arial" panose="020B0604020202020204" pitchFamily="34" charset="0"/>
            </a:endParaRP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cy-GB" dirty="0">
                <a:cs typeface="Arial" panose="020B0604020202020204" pitchFamily="34" charset="0"/>
              </a:rPr>
              <a:t>bod yn preswylio fel arfer yng Nghymru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cy-GB" dirty="0">
              <a:cs typeface="Arial" panose="020B0604020202020204" pitchFamily="34" charset="0"/>
            </a:endParaRP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cy-GB" dirty="0">
                <a:cs typeface="Arial" panose="020B0604020202020204" pitchFamily="34" charset="0"/>
              </a:rPr>
              <a:t>astudio pwnc sydd wedi'i gymeradwyo os oes ganddynt radd anrhydedd neu gymhwyster ar lefel uwch eisoes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99386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27823" y="985248"/>
            <a:ext cx="5025526" cy="51746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/>
              <a:t>Mae Mike yn gweithio'n rhan amser mewn ffatri yn Wrecsam, mae'n ennill yr isafswm cyflog ac mae ei gyflog blynyddol yn £14,000. </a:t>
            </a:r>
          </a:p>
          <a:p>
            <a:endParaRPr lang="cy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/>
              <a:t>Mae'n dad sengl ac mae ganddo ddau blentyn rhwng 6 a 9 oed</a:t>
            </a:r>
          </a:p>
          <a:p>
            <a:endParaRPr lang="cy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/>
              <a:t>Mae wedi ymrestru ar gyfer </a:t>
            </a:r>
            <a:r>
              <a:rPr lang="cy-GB" sz="2000" b="1" dirty="0"/>
              <a:t>Diploma Iechyd a Gofal Cymdeithasol (240 credyd) </a:t>
            </a:r>
            <a:r>
              <a:rPr lang="cy-GB" sz="2000" dirty="0"/>
              <a:t>gyda golwg ar newid gyrfa a mynd i mewn i'r sector gofal.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08290" y="284858"/>
            <a:ext cx="4402553" cy="700389"/>
          </a:xfrm>
        </p:spPr>
        <p:txBody>
          <a:bodyPr/>
          <a:lstStyle/>
          <a:p>
            <a:r>
              <a:rPr lang="cy-GB" sz="2400" dirty="0"/>
              <a:t>Enghraifft o Fyfyriwr - Mike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r="2061"/>
          <a:stretch/>
        </p:blipFill>
        <p:spPr>
          <a:xfrm>
            <a:off x="5551777" y="2941479"/>
            <a:ext cx="3452523" cy="263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1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17687" y="209037"/>
            <a:ext cx="4337983" cy="672705"/>
          </a:xfrm>
        </p:spPr>
        <p:txBody>
          <a:bodyPr/>
          <a:lstStyle/>
          <a:p>
            <a:r>
              <a:rPr lang="cy-GB" sz="2400" dirty="0"/>
              <a:t>Enghraifft o fyfyriwr - Mike  </a:t>
            </a:r>
          </a:p>
        </p:txBody>
      </p:sp>
      <p:sp>
        <p:nvSpPr>
          <p:cNvPr id="7" name="Text Placeholder 6"/>
          <p:cNvSpPr txBox="1">
            <a:spLocks noGrp="1"/>
          </p:cNvSpPr>
          <p:nvPr>
            <p:ph type="body" sz="quarter" idx="15"/>
          </p:nvPr>
        </p:nvSpPr>
        <p:spPr>
          <a:xfrm>
            <a:off x="114299" y="1029014"/>
            <a:ext cx="7465306" cy="6463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2000" b="1" dirty="0"/>
              <a:t>Gan dybio ei fod yn astudio 60 o gredydau bob blwyddyn (dwysedd 50%) </a:t>
            </a:r>
          </a:p>
          <a:p>
            <a:endParaRPr lang="cy-GB" sz="1600" b="1" dirty="0"/>
          </a:p>
          <a:p>
            <a:endParaRPr lang="cy-GB" sz="1600" dirty="0"/>
          </a:p>
          <a:p>
            <a:endParaRPr lang="cy-GB" sz="1600" dirty="0"/>
          </a:p>
          <a:p>
            <a:endParaRPr lang="cy-GB" sz="1600" dirty="0"/>
          </a:p>
          <a:p>
            <a:endParaRPr lang="cy-GB" sz="1600" dirty="0"/>
          </a:p>
          <a:p>
            <a:endParaRPr lang="cy-GB" sz="1600" dirty="0"/>
          </a:p>
          <a:p>
            <a:endParaRPr lang="cy-GB" sz="1600" dirty="0"/>
          </a:p>
          <a:p>
            <a:endParaRPr lang="cy-GB" sz="1600" dirty="0"/>
          </a:p>
          <a:p>
            <a:endParaRPr lang="cy-GB" sz="1600" dirty="0"/>
          </a:p>
          <a:p>
            <a:endParaRPr lang="cy-GB" sz="1600" dirty="0"/>
          </a:p>
          <a:p>
            <a:endParaRPr lang="cy-GB" sz="1600" dirty="0"/>
          </a:p>
          <a:p>
            <a:endParaRPr lang="cy-GB" sz="1600" b="1" dirty="0"/>
          </a:p>
          <a:p>
            <a:r>
              <a:rPr lang="cy-GB" sz="1800" b="1" dirty="0"/>
              <a:t>Mae cyllid cynhaliaeth yn dechrau o fewn </a:t>
            </a:r>
          </a:p>
          <a:p>
            <a:r>
              <a:rPr lang="cy-GB" sz="1800" b="1" dirty="0"/>
              <a:t>wythnos i ddechrau'r cwrs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4301" y="1833496"/>
            <a:ext cx="8654850" cy="92333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y-GB" b="1" dirty="0">
                <a:solidFill>
                  <a:schemeClr val="accent2"/>
                </a:solidFill>
              </a:rPr>
              <a:t>Cost y modiwlau yw: £984 y flwyddyn </a:t>
            </a:r>
            <a:r>
              <a:rPr lang="cy-GB" dirty="0">
                <a:solidFill>
                  <a:schemeClr val="accent2"/>
                </a:solidFill>
              </a:rPr>
              <a:t>(4 x 60 credyd = £3936 dros 4 blynedd)</a:t>
            </a:r>
          </a:p>
          <a:p>
            <a:r>
              <a:rPr lang="cy-GB" dirty="0">
                <a:solidFill>
                  <a:schemeClr val="accent2"/>
                </a:solidFill>
              </a:rPr>
              <a:t>Bydd angen iddo ariannu hyn drwy fenthyciad ffi dysgu, OUSBA neu yn uniongyrchol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1" y="2693782"/>
            <a:ext cx="8011912" cy="203132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y-GB" b="1" dirty="0">
                <a:solidFill>
                  <a:schemeClr val="accent2"/>
                </a:solidFill>
              </a:rPr>
              <a:t>Mae ganddo hawl i gymorth cynhaliaeth (ar gyfer pob blwyddyn astudio) </a:t>
            </a:r>
          </a:p>
          <a:p>
            <a:r>
              <a:rPr lang="cy-GB" dirty="0">
                <a:solidFill>
                  <a:schemeClr val="accent2"/>
                </a:solidFill>
              </a:rPr>
              <a:t>£500 - </a:t>
            </a:r>
            <a:r>
              <a:rPr lang="cy-GB" b="1" dirty="0">
                <a:solidFill>
                  <a:schemeClr val="accent2"/>
                </a:solidFill>
                <a:cs typeface="Arial" panose="020B0604020202020204" pitchFamily="34" charset="0"/>
              </a:rPr>
              <a:t>Grant Dysgu Llywodraeth Cymru</a:t>
            </a:r>
            <a:r>
              <a:rPr lang="cy-GB" dirty="0">
                <a:solidFill>
                  <a:schemeClr val="accent2"/>
                </a:solidFill>
              </a:rPr>
              <a:t> y flwyddyn (heb brawf modd) </a:t>
            </a:r>
          </a:p>
          <a:p>
            <a:r>
              <a:rPr lang="cy-GB" dirty="0">
                <a:solidFill>
                  <a:schemeClr val="accent2"/>
                </a:solidFill>
              </a:rPr>
              <a:t>£2500 </a:t>
            </a:r>
            <a:r>
              <a:rPr lang="cy-GB" b="1" dirty="0">
                <a:solidFill>
                  <a:schemeClr val="accent2"/>
                </a:solidFill>
                <a:cs typeface="Arial" panose="020B0604020202020204" pitchFamily="34" charset="0"/>
              </a:rPr>
              <a:t>Grant Cymorth Arbennig</a:t>
            </a:r>
            <a:r>
              <a:rPr lang="cy-GB" dirty="0">
                <a:solidFill>
                  <a:schemeClr val="accent2"/>
                </a:solidFill>
                <a:cs typeface="Arial" panose="020B0604020202020204" pitchFamily="34" charset="0"/>
              </a:rPr>
              <a:t>: (</a:t>
            </a:r>
            <a:r>
              <a:rPr lang="cy-GB" dirty="0">
                <a:solidFill>
                  <a:schemeClr val="accent2"/>
                </a:solidFill>
              </a:rPr>
              <a:t>yn dibynnu ar brawf modd)</a:t>
            </a:r>
          </a:p>
          <a:p>
            <a:r>
              <a:rPr lang="cy-GB" dirty="0">
                <a:solidFill>
                  <a:schemeClr val="accent2"/>
                </a:solidFill>
              </a:rPr>
              <a:t>£778.50 </a:t>
            </a:r>
            <a:r>
              <a:rPr lang="cy-GB" b="1" dirty="0">
                <a:solidFill>
                  <a:schemeClr val="accent2"/>
                </a:solidFill>
              </a:rPr>
              <a:t>Lwfans i Rieni sy'n Dysgu</a:t>
            </a:r>
          </a:p>
          <a:p>
            <a:endParaRPr lang="en-GB" b="1" dirty="0">
              <a:solidFill>
                <a:schemeClr val="accent2"/>
              </a:solidFill>
            </a:endParaRPr>
          </a:p>
          <a:p>
            <a:r>
              <a:rPr lang="cy-GB" b="1" dirty="0">
                <a:solidFill>
                  <a:schemeClr val="accent2"/>
                </a:solidFill>
              </a:rPr>
              <a:t>Cyfanswm y flwyddyn = £3778.50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9" y="4662063"/>
            <a:ext cx="5074644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y-GB" dirty="0">
                <a:solidFill>
                  <a:schemeClr val="accent2"/>
                </a:solidFill>
              </a:rPr>
              <a:t>Gallai hefyd wneud cais am y benthyciad cynhaliaeth ychwanegol hyd at £4237.50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r="2061"/>
          <a:stretch/>
        </p:blipFill>
        <p:spPr>
          <a:xfrm>
            <a:off x="5691477" y="4224179"/>
            <a:ext cx="3452523" cy="263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4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8800" y="1221897"/>
            <a:ext cx="8126549" cy="493601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y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y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2000" dirty="0"/>
              <a:t>Newydd ar gyfer Medi 2018, </a:t>
            </a:r>
            <a:r>
              <a:rPr lang="cy-GB" sz="2000" dirty="0">
                <a:solidFill>
                  <a:srgbClr val="33CCCC"/>
                </a:solidFill>
              </a:rPr>
              <a:t>Bwrsari o £5,000 </a:t>
            </a:r>
            <a:r>
              <a:rPr lang="cy-GB" sz="2000" dirty="0"/>
              <a:t>i helpu gyda chostau astudio neu gostau byw eraill y gall y myfyrwyr eu hwynebu. Yn ddibynnol ar brawf modd ar gyfer cartrefi â llai na £25,000 o incwm </a:t>
            </a:r>
          </a:p>
          <a:p>
            <a:endParaRPr lang="cy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2000" dirty="0"/>
              <a:t>Mae benthyciadau ffioedd dysgu ôl-raddedig hyd at £13,000 ar gael trwy Cyllid Myfyrwyr Cymru </a:t>
            </a:r>
          </a:p>
          <a:p>
            <a:endParaRPr lang="cy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-GB" sz="2000" dirty="0"/>
              <a:t>Mae cost graddau uwch o'r Brifysgol Agored yn dechrau ar £5,100    (Mae tystysgrifau a Diplomâu ôl-raddedig hefyd ar gael)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y-GB" sz="2000" dirty="0"/>
          </a:p>
          <a:p>
            <a:endParaRPr lang="cy-GB" sz="2000" dirty="0"/>
          </a:p>
          <a:p>
            <a:endParaRPr lang="cy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8801" y="223728"/>
            <a:ext cx="7301956" cy="853957"/>
          </a:xfrm>
        </p:spPr>
        <p:txBody>
          <a:bodyPr/>
          <a:lstStyle/>
          <a:p>
            <a:r>
              <a:rPr lang="cy-GB" sz="2400" dirty="0"/>
              <a:t>Cymorth ariannol ar gyfer astudiaeth ôl-raddedig </a:t>
            </a:r>
            <a:br>
              <a:rPr lang="cy-GB" sz="2000" dirty="0"/>
            </a:br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145346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8801" y="1136171"/>
            <a:ext cx="7769362" cy="52932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b="1" dirty="0"/>
              <a:t>Meini Prawf Cymhwysedd </a:t>
            </a:r>
          </a:p>
          <a:p>
            <a:endParaRPr lang="cy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dirty="0"/>
              <a:t>Bod yn preswylio fel arfer yng Nghymru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dirty="0"/>
              <a:t>Bod yn gymwys i dalu ffi ddatganoledig genedlaethol Cymru.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dirty="0"/>
              <a:t>Heb fod â gradd Meistr neu gymhwyster cyfatebol eisoes.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dirty="0"/>
              <a:t>Rhaid cofrestru ar gwrs cymhwyster Meistr yn dechrau yn ystod blwyddyn academaidd 2018/19.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dirty="0"/>
              <a:t>Rhaid astudio cymhwyster y gellir ei gwblhau mewn dim mwy na 3 blynedd.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dirty="0"/>
              <a:t>Rhaid bod o dan 60 oed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dirty="0"/>
              <a:t>Rhaid bod heb unrhyw drosglwyddiad credyd neu astudiaeth flaenorol wedi ei gysylltu â'u cymhwyster Meistr oni bai bod yr astudiaeth flaenorol hon wedi'i chyflawni ar ôl Awst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1800" dirty="0"/>
              <a:t>Rhaid bod incwm gros y cartref yn ddim mwy na £25,000 neu fod yn derbyn budd-dal cymwys.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8801" y="223728"/>
            <a:ext cx="3840299" cy="723329"/>
          </a:xfrm>
        </p:spPr>
        <p:txBody>
          <a:bodyPr/>
          <a:lstStyle/>
          <a:p>
            <a:r>
              <a:rPr lang="cy-GB" sz="2400" dirty="0"/>
              <a:t>Bwrsari Ôl-raddedig </a:t>
            </a:r>
            <a:br>
              <a:rPr lang="cy-GB" sz="2000" dirty="0"/>
            </a:br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417418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8802" y="223728"/>
            <a:ext cx="3823970" cy="773473"/>
          </a:xfrm>
        </p:spPr>
        <p:txBody>
          <a:bodyPr/>
          <a:lstStyle/>
          <a:p>
            <a:r>
              <a:rPr lang="cy-GB" sz="2400" dirty="0"/>
              <a:t>Dysgu Ar-lein am Ddim </a:t>
            </a:r>
            <a:br>
              <a:rPr lang="cy-GB" sz="2000" dirty="0"/>
            </a:br>
            <a:endParaRPr lang="cy-GB" sz="2000" dirty="0"/>
          </a:p>
        </p:txBody>
      </p:sp>
      <p:pic>
        <p:nvPicPr>
          <p:cNvPr id="5" name="Content Placeholder 7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528" r="-924" b="7105"/>
          <a:stretch/>
        </p:blipFill>
        <p:spPr>
          <a:xfrm>
            <a:off x="388801" y="1132819"/>
            <a:ext cx="4797723" cy="3231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8401" t="11777" r="21199" b="4074"/>
          <a:stretch/>
        </p:blipFill>
        <p:spPr>
          <a:xfrm>
            <a:off x="3680550" y="3074884"/>
            <a:ext cx="4309477" cy="3377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8534" t="11066" r="19467" b="4548"/>
          <a:stretch/>
        </p:blipFill>
        <p:spPr>
          <a:xfrm>
            <a:off x="6014388" y="4931679"/>
            <a:ext cx="2163043" cy="1656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334963"/>
            <a:ext cx="4034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  <a:hlinkClick r:id="rId7"/>
              </a:rPr>
              <a:t>www.open.edu/openlearncymru</a:t>
            </a:r>
            <a:endParaRPr lang="en-GB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6524" y="1703742"/>
            <a:ext cx="4258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  <a:hlinkClick r:id="rId3"/>
              </a:rPr>
              <a:t>www.open.edu/openlearn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47" y="2485448"/>
            <a:ext cx="7920773" cy="1495794"/>
          </a:xfrm>
        </p:spPr>
        <p:txBody>
          <a:bodyPr/>
          <a:lstStyle/>
          <a:p>
            <a:r>
              <a:rPr lang="cy-GB" dirty="0"/>
              <a:t>Unrhyw gwestiynau </a:t>
            </a:r>
            <a:br>
              <a:rPr lang="cy-GB" dirty="0"/>
            </a:br>
            <a:br>
              <a:rPr lang="cy-GB" dirty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05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4935" y="340370"/>
            <a:ext cx="4631565" cy="789930"/>
          </a:xfrm>
        </p:spPr>
        <p:txBody>
          <a:bodyPr/>
          <a:lstStyle/>
          <a:p>
            <a:r>
              <a:rPr lang="cy-GB" sz="2800" dirty="0"/>
              <a:t>Braslun o’r sesiwn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344706"/>
            <a:ext cx="832372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dirty="0"/>
              <a:t>Sut mae astudio gyda'r Brifysgol Agored yn gweithio? </a:t>
            </a:r>
          </a:p>
          <a:p>
            <a:endParaRPr lang="cy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dirty="0"/>
              <a:t>Cyllid newydd ar gyfer oedolion sy'n ddysgwyr rhan-amser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y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dirty="0"/>
              <a:t>Sut bydd hyn yn effeithio ar eich dysgwyr?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y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dirty="0"/>
              <a:t>Cwestiwn ac Ateb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y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dirty="0"/>
              <a:t>Camau nesaf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y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-GB" sz="2400" dirty="0"/>
              <a:t>Cysylltiadau</a:t>
            </a:r>
          </a:p>
        </p:txBody>
      </p:sp>
    </p:spTree>
    <p:extLst>
      <p:ext uri="{BB962C8B-B14F-4D97-AF65-F5344CB8AC3E}">
        <p14:creationId xmlns:p14="http://schemas.microsoft.com/office/powerpoint/2010/main" val="3290111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B9311-B8B6-462F-BA1F-2FA946887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238" y="236464"/>
            <a:ext cx="3579920" cy="655896"/>
          </a:xfrm>
        </p:spPr>
        <p:txBody>
          <a:bodyPr/>
          <a:lstStyle/>
          <a:p>
            <a:r>
              <a:rPr lang="cy-GB" sz="2400" dirty="0"/>
              <a:t>CYMDEITHASOL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3706" y="2689387"/>
            <a:ext cx="5199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Calibri" charset="0"/>
                <a:ea typeface="Calibri" charset="0"/>
                <a:cs typeface="Times New Roman" charset="0"/>
              </a:rPr>
              <a:t> </a:t>
            </a:r>
            <a:endParaRPr lang="en-US" sz="1200" i="1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6" y="1039091"/>
            <a:ext cx="3963107" cy="2074026"/>
          </a:xfrm>
          <a:prstGeom prst="rect">
            <a:avLst/>
          </a:prstGeom>
        </p:spPr>
      </p:pic>
      <p:pic>
        <p:nvPicPr>
          <p:cNvPr id="14" name="Post-1---Static-Ad---Image---Bilingual-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31255" y="2827886"/>
            <a:ext cx="4190729" cy="219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56746" t="33788" r="15669" b="21515"/>
          <a:stretch/>
        </p:blipFill>
        <p:spPr>
          <a:xfrm>
            <a:off x="5413663" y="3488083"/>
            <a:ext cx="2379518" cy="30653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423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84000" y="5640750"/>
            <a:ext cx="360000" cy="360000"/>
          </a:xfrm>
          <a:prstGeom prst="rect">
            <a:avLst/>
          </a:prstGeom>
        </p:spPr>
        <p:txBody>
          <a:bodyPr/>
          <a:lstStyle/>
          <a:p>
            <a:fld id="{0406593E-52CF-5B45-8CFF-7309163A4729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CB9311-B8B6-462F-BA1F-2FA946887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097" y="267362"/>
            <a:ext cx="3935549" cy="212076"/>
          </a:xfrm>
        </p:spPr>
        <p:txBody>
          <a:bodyPr/>
          <a:lstStyle/>
          <a:p>
            <a:r>
              <a:rPr lang="cy-GB" dirty="0"/>
              <a:t>SINEMA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1" y="4343401"/>
            <a:ext cx="3900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8689" y="4555528"/>
            <a:ext cx="3167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Hysbyseb Sinema</a:t>
            </a:r>
          </a:p>
        </p:txBody>
      </p:sp>
      <p:pic>
        <p:nvPicPr>
          <p:cNvPr id="6" name="ou_graduates_edit_e_option_1a_2018_02_2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097" y="1642999"/>
            <a:ext cx="6923230" cy="38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3424" y="1115816"/>
            <a:ext cx="7569001" cy="5470721"/>
          </a:xfrm>
        </p:spPr>
        <p:txBody>
          <a:bodyPr/>
          <a:lstStyle/>
          <a:p>
            <a:br>
              <a:rPr lang="en-GB" dirty="0"/>
            </a:br>
            <a:r>
              <a:rPr lang="cy-GB" sz="4400" dirty="0">
                <a:latin typeface="+mn-lt"/>
              </a:rPr>
              <a:t>Trafodaeth</a:t>
            </a:r>
            <a:r>
              <a:rPr lang="cy-GB" sz="3200" dirty="0">
                <a:latin typeface="+mn-lt"/>
              </a:rPr>
              <a:t> </a:t>
            </a:r>
            <a:br>
              <a:rPr lang="cy-GB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009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1831" y="312962"/>
            <a:ext cx="4495600" cy="585983"/>
          </a:xfrm>
        </p:spPr>
        <p:txBody>
          <a:bodyPr/>
          <a:lstStyle/>
          <a:p>
            <a:r>
              <a:rPr lang="cy-GB" sz="2400" dirty="0"/>
              <a:t>Cysylltiadau defnyddiol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269" y="1134738"/>
            <a:ext cx="878044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1600" u="sng" dirty="0"/>
              <a:t>Ar gyfer partneriaid</a:t>
            </a:r>
          </a:p>
          <a:p>
            <a:endParaRPr lang="cy-GB" sz="1600" dirty="0"/>
          </a:p>
          <a:p>
            <a:r>
              <a:rPr lang="cy-GB" sz="1600" dirty="0"/>
              <a:t>Gwybodaeth am gyllid newydd – yn eich helpu chi i helpu'ch dysgwyr </a:t>
            </a:r>
          </a:p>
          <a:p>
            <a:r>
              <a:rPr lang="cy-GB" sz="1600" dirty="0"/>
              <a:t> </a:t>
            </a:r>
            <a:r>
              <a:rPr lang="cy-GB" sz="1600" u="sng" dirty="0">
                <a:hlinkClick r:id="rId3"/>
              </a:rPr>
              <a:t>http://www.open.ac.uk/wales/cy/ein-gwaith/yn-eich-helpu-chi-i-helpuch-dysgwyr-syn-oedolion</a:t>
            </a:r>
            <a:endParaRPr lang="cy-GB" sz="1600" u="sng" dirty="0"/>
          </a:p>
          <a:p>
            <a:endParaRPr lang="cy-GB" sz="1600" u="sng" dirty="0"/>
          </a:p>
          <a:p>
            <a:pPr lvl="0" defTabSz="796925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defRPr/>
            </a:pPr>
            <a:r>
              <a:rPr lang="cy-GB" sz="1600" dirty="0"/>
              <a:t>Gwaith partneriaeth/prosiect + Gofyn am adnoddau ar gyfer digwyddiadau </a:t>
            </a:r>
          </a:p>
          <a:p>
            <a:pPr marL="298450" lvl="0" indent="-298450" defTabSz="796925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defRPr/>
            </a:pPr>
            <a:r>
              <a:rPr lang="cy-GB" sz="1600" dirty="0"/>
              <a:t>E-bost: </a:t>
            </a:r>
            <a:r>
              <a:rPr lang="cy-GB" sz="1600" dirty="0">
                <a:hlinkClick r:id="rId4"/>
              </a:rPr>
              <a:t>wales-partnerships@open.ac.uk</a:t>
            </a:r>
            <a:r>
              <a:rPr lang="cy-GB" sz="1600" dirty="0"/>
              <a:t>         </a:t>
            </a:r>
          </a:p>
          <a:p>
            <a:pPr marL="298450" lvl="0" indent="-298450" defTabSz="796925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defRPr/>
            </a:pPr>
            <a:r>
              <a:rPr lang="cy-GB" sz="1600" dirty="0"/>
              <a:t>Gwefan Cymru: </a:t>
            </a:r>
            <a:r>
              <a:rPr lang="cy-GB" sz="1600" dirty="0">
                <a:hlinkClick r:id="rId5"/>
              </a:rPr>
              <a:t>www.open.ac.uk/wales/cy</a:t>
            </a:r>
            <a:endParaRPr lang="cy-GB" sz="1600" dirty="0"/>
          </a:p>
          <a:p>
            <a:endParaRPr lang="cy-GB" sz="1600" u="sng" dirty="0"/>
          </a:p>
          <a:p>
            <a:endParaRPr lang="cy-GB" sz="1600" dirty="0"/>
          </a:p>
          <a:p>
            <a:r>
              <a:rPr lang="cy-GB" sz="1600" u="sng" dirty="0"/>
              <a:t>I Ddysgwyr</a:t>
            </a:r>
          </a:p>
          <a:p>
            <a:endParaRPr lang="cy-GB" sz="1600" dirty="0"/>
          </a:p>
          <a:p>
            <a:r>
              <a:rPr lang="cy-GB" sz="1600" dirty="0"/>
              <a:t>Gwybodaeth am gyllid newydd – i ddysgwyr</a:t>
            </a:r>
          </a:p>
          <a:p>
            <a:r>
              <a:rPr lang="cy-GB" sz="1600" dirty="0"/>
              <a:t>Chwiliwch </a:t>
            </a:r>
            <a:r>
              <a:rPr lang="cy-GB" sz="1600" dirty="0">
                <a:solidFill>
                  <a:schemeClr val="accent2"/>
                </a:solidFill>
              </a:rPr>
              <a:t>OU Cymru </a:t>
            </a:r>
            <a:r>
              <a:rPr lang="cy-GB" sz="1600" dirty="0"/>
              <a:t>neu </a:t>
            </a:r>
            <a:r>
              <a:rPr lang="cy-GB" sz="1600" u="sng" dirty="0">
                <a:hlinkClick r:id="rId6"/>
              </a:rPr>
              <a:t>http://www.open.ac.uk/courses/choose/cyllid-cymru</a:t>
            </a:r>
            <a:r>
              <a:rPr lang="cy-GB" sz="1600" u="sng" dirty="0"/>
              <a:t> </a:t>
            </a:r>
          </a:p>
          <a:p>
            <a:endParaRPr lang="cy-GB" sz="1600" u="sng" dirty="0"/>
          </a:p>
          <a:p>
            <a:r>
              <a:rPr lang="cy-GB" sz="1600" dirty="0"/>
              <a:t>Ymholiadau cyffredinol gan fyfyrwyr</a:t>
            </a:r>
          </a:p>
          <a:p>
            <a:pPr lvl="0" defTabSz="796925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defRPr/>
            </a:pPr>
            <a:r>
              <a:rPr lang="cy-GB" sz="1600" dirty="0">
                <a:solidFill>
                  <a:srgbClr val="002060"/>
                </a:solidFill>
              </a:rPr>
              <a:t>Y Brifysgol Agored yng Nghymru:</a:t>
            </a:r>
          </a:p>
          <a:p>
            <a:pPr lvl="0" defTabSz="796925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defRPr/>
            </a:pPr>
            <a:r>
              <a:rPr lang="cy-GB" sz="1600" dirty="0">
                <a:solidFill>
                  <a:srgbClr val="002060"/>
                </a:solidFill>
              </a:rPr>
              <a:t>E-bost </a:t>
            </a:r>
            <a:r>
              <a:rPr lang="cy-GB" sz="1600" dirty="0">
                <a:solidFill>
                  <a:srgbClr val="002060"/>
                </a:solidFill>
                <a:hlinkClick r:id="rId7"/>
              </a:rPr>
              <a:t>wales@open.ac.uk</a:t>
            </a:r>
            <a:r>
              <a:rPr lang="cy-GB" sz="1600" dirty="0">
                <a:solidFill>
                  <a:srgbClr val="002060"/>
                </a:solidFill>
              </a:rPr>
              <a:t>    </a:t>
            </a:r>
            <a:r>
              <a:rPr lang="cy-GB" dirty="0"/>
              <a:t> </a:t>
            </a:r>
            <a:r>
              <a:rPr lang="cy-GB" sz="1600" dirty="0">
                <a:solidFill>
                  <a:srgbClr val="002060"/>
                </a:solidFill>
              </a:rPr>
              <a:t>Gwefan </a:t>
            </a:r>
            <a:r>
              <a:rPr lang="cy-GB" sz="1600" dirty="0">
                <a:solidFill>
                  <a:srgbClr val="002060"/>
                </a:solidFill>
                <a:hlinkClick r:id="rId8"/>
              </a:rPr>
              <a:t>www.open.ac.uk</a:t>
            </a:r>
            <a:r>
              <a:rPr lang="cy-GB" sz="1600" dirty="0">
                <a:solidFill>
                  <a:srgbClr val="002060"/>
                </a:solidFill>
              </a:rPr>
              <a:t> ffôn 029 2047 1170</a:t>
            </a:r>
          </a:p>
          <a:p>
            <a:endParaRPr lang="cy-GB" sz="1600" dirty="0"/>
          </a:p>
          <a:p>
            <a:r>
              <a:rPr lang="cy-GB" sz="1600" dirty="0"/>
              <a:t>Gweler hefyd </a:t>
            </a:r>
            <a:r>
              <a:rPr lang="cy-GB" sz="1600" b="1" dirty="0"/>
              <a:t>Cyllid Myfyrwyr Cymru </a:t>
            </a:r>
            <a:r>
              <a:rPr lang="cy-GB" sz="1600" dirty="0"/>
              <a:t>- </a:t>
            </a:r>
            <a:r>
              <a:rPr lang="cy-GB" sz="1600" u="sng" dirty="0">
                <a:hlinkClick r:id="rId9"/>
              </a:rPr>
              <a:t>www.cyllidmyfyrwyrcymru.co.uk</a:t>
            </a:r>
            <a:endParaRPr lang="cy-GB" sz="1600" dirty="0"/>
          </a:p>
          <a:p>
            <a:endParaRPr lang="cy-GB" sz="1600" dirty="0"/>
          </a:p>
          <a:p>
            <a:r>
              <a:rPr lang="cy-GB" sz="1600" b="1" dirty="0">
                <a:solidFill>
                  <a:schemeClr val="accent2"/>
                </a:solidFill>
              </a:rPr>
              <a:t>				@OUcymru  		@Oufreelearning </a:t>
            </a:r>
          </a:p>
          <a:p>
            <a:endParaRPr lang="cy-GB" sz="1600" dirty="0"/>
          </a:p>
        </p:txBody>
      </p:sp>
    </p:spTree>
    <p:extLst>
      <p:ext uri="{BB962C8B-B14F-4D97-AF65-F5344CB8AC3E}">
        <p14:creationId xmlns:p14="http://schemas.microsoft.com/office/powerpoint/2010/main" val="67599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hlinkClick r:id="rId3"/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5423" r="5423"/>
          <a:stretch>
            <a:fillRect/>
          </a:stretch>
        </p:blipFill>
        <p:spPr>
          <a:xfrm>
            <a:off x="1348157" y="1469735"/>
            <a:ext cx="6669921" cy="4208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801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https://www.youtube.com/watch?v=NmtxNK6JENg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83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7968" y="430016"/>
            <a:ext cx="6451482" cy="755847"/>
          </a:xfrm>
        </p:spPr>
        <p:txBody>
          <a:bodyPr/>
          <a:lstStyle/>
          <a:p>
            <a:r>
              <a:rPr lang="cy-GB" sz="3200" dirty="0"/>
              <a:t>Astudio gyda'r Brifysgol Agored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6"/>
          </p:nvPr>
        </p:nvSpPr>
        <p:spPr>
          <a:xfrm>
            <a:off x="577968" y="1432132"/>
            <a:ext cx="7883407" cy="5382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684" indent="-39968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48" dirty="0">
                <a:solidFill>
                  <a:srgbClr val="002060"/>
                </a:solidFill>
              </a:rPr>
              <a:t>Dim gofynion mynediad </a:t>
            </a:r>
          </a:p>
          <a:p>
            <a:pPr marL="399684" indent="-39968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48" dirty="0">
                <a:solidFill>
                  <a:srgbClr val="002060"/>
                </a:solidFill>
              </a:rPr>
              <a:t>Dysgu rhan amser hyblyg o bell </a:t>
            </a:r>
          </a:p>
          <a:p>
            <a:pPr marL="399684" indent="-39968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48" dirty="0">
                <a:solidFill>
                  <a:srgbClr val="002060"/>
                </a:solidFill>
              </a:rPr>
              <a:t>Amrywiaeth eang o bynciau a chymwysterau o lefel Mynediad i gyrsiau Ôl-raddedig </a:t>
            </a:r>
          </a:p>
          <a:p>
            <a:pPr marL="399684" indent="-39968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48" dirty="0">
                <a:solidFill>
                  <a:srgbClr val="002060"/>
                </a:solidFill>
              </a:rPr>
              <a:t>Hygrededd academaidd </a:t>
            </a:r>
          </a:p>
          <a:p>
            <a:pPr marL="399684" indent="-39968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48" dirty="0">
                <a:solidFill>
                  <a:srgbClr val="002060"/>
                </a:solidFill>
              </a:rPr>
              <a:t>Trosglwyddo credydau</a:t>
            </a:r>
          </a:p>
          <a:p>
            <a:pPr marL="399684" indent="-39968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48" dirty="0">
                <a:solidFill>
                  <a:srgbClr val="002060"/>
                </a:solidFill>
              </a:rPr>
              <a:t>Gwerth mawr </a:t>
            </a:r>
          </a:p>
          <a:p>
            <a:pPr marL="399684" indent="-39968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y-GB" sz="2448" dirty="0">
                <a:solidFill>
                  <a:srgbClr val="002060"/>
                </a:solidFill>
              </a:rPr>
              <a:t>Cymorth ariannol newydd sydd ar gael yng Nghymru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898" y="4279947"/>
            <a:ext cx="3021821" cy="17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8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" y="328417"/>
            <a:ext cx="6629401" cy="571696"/>
          </a:xfrm>
        </p:spPr>
        <p:txBody>
          <a:bodyPr/>
          <a:lstStyle/>
          <a:p>
            <a:br>
              <a:rPr lang="en-GB" dirty="0"/>
            </a:br>
            <a:r>
              <a:rPr lang="cy-GB" sz="2000" dirty="0"/>
              <a:t>Cyrsiau a chymwysterau</a:t>
            </a:r>
            <a:br>
              <a:rPr lang="cy-GB" sz="2000" dirty="0"/>
            </a:br>
            <a:endParaRPr lang="cy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27534"/>
              </p:ext>
            </p:extLst>
          </p:nvPr>
        </p:nvGraphicFramePr>
        <p:xfrm>
          <a:off x="0" y="1958848"/>
          <a:ext cx="9144000" cy="462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79935" marR="79935" marT="39968" marB="399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Y Celfyddydau a'r Dyniaethau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Yr Amgylchedd a Datblygu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Gwyddorau Meddygol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Busnes a Rheoli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Iechyd a Gofal Cymdeithasol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Ymarfer Gofal Iechyd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Cyfrifiadura a 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Iechyd a Lles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Seicoleg a Chwnsela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Dylunio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Ieithoedd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Gwaith cymdeithasol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Addysg, Plentyndod ac Ieuenctid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Y Gyfraith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Gwyddoniaeth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Peirianneg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Mathemateg ac Ystadegau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Gwyddorau Cymdeithasol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970">
                <a:tc>
                  <a:txBody>
                    <a:bodyPr/>
                    <a:lstStyle/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noProof="0" dirty="0"/>
                        <a:t>Technoleg</a:t>
                      </a:r>
                    </a:p>
                    <a:p>
                      <a:endParaRPr lang="cy-GB" sz="1600" noProof="0" dirty="0"/>
                    </a:p>
                  </a:txBody>
                  <a:tcPr marL="79935" marR="79935" marT="39968" marB="3996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28079"/>
              </p:ext>
            </p:extLst>
          </p:nvPr>
        </p:nvGraphicFramePr>
        <p:xfrm>
          <a:off x="0" y="1293043"/>
          <a:ext cx="9143996" cy="81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7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652">
                <a:tc>
                  <a:txBody>
                    <a:bodyPr/>
                    <a:lstStyle/>
                    <a:p>
                      <a:r>
                        <a:rPr lang="cy-GB" sz="1600" noProof="0" dirty="0"/>
                        <a:t>Mynediad </a:t>
                      </a:r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r>
                        <a:rPr lang="cy-GB" sz="1600" noProof="0" dirty="0"/>
                        <a:t>Tystysgrif</a:t>
                      </a:r>
                      <a:r>
                        <a:rPr lang="cy-GB" sz="1600" baseline="0" noProof="0" dirty="0"/>
                        <a:t> </a:t>
                      </a:r>
                      <a:r>
                        <a:rPr lang="cy-GB" sz="1600" noProof="0" dirty="0"/>
                        <a:t>AU</a:t>
                      </a:r>
                      <a:r>
                        <a:rPr lang="cy-GB" sz="1600" baseline="0" noProof="0" dirty="0"/>
                        <a:t> </a:t>
                      </a:r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r>
                        <a:rPr lang="cy-GB" sz="1600" noProof="0" dirty="0"/>
                        <a:t>Diploma</a:t>
                      </a:r>
                    </a:p>
                    <a:p>
                      <a:r>
                        <a:rPr lang="cy-GB" sz="1600" noProof="0" dirty="0"/>
                        <a:t>Addysg Uwch </a:t>
                      </a:r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r>
                        <a:rPr lang="cy-GB" sz="1600" baseline="0" noProof="0" dirty="0"/>
                        <a:t> Gradd </a:t>
                      </a:r>
                      <a:r>
                        <a:rPr lang="cy-GB" sz="1600" noProof="0" dirty="0"/>
                        <a:t>Sylfaen</a:t>
                      </a:r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r>
                        <a:rPr lang="cy-GB" sz="1600" noProof="0" dirty="0"/>
                        <a:t>Gradd</a:t>
                      </a:r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r>
                        <a:rPr lang="cy-GB" sz="1600" noProof="0" dirty="0"/>
                        <a:t>Ôl-raddedig</a:t>
                      </a:r>
                      <a:r>
                        <a:rPr lang="cy-GB" sz="1600" baseline="0" noProof="0" dirty="0"/>
                        <a:t> </a:t>
                      </a:r>
                      <a:endParaRPr lang="cy-GB" sz="1600" noProof="0" dirty="0"/>
                    </a:p>
                  </a:txBody>
                  <a:tcPr marL="79935" marR="79935" marT="39968" marB="39968"/>
                </a:tc>
                <a:tc>
                  <a:txBody>
                    <a:bodyPr/>
                    <a:lstStyle/>
                    <a:p>
                      <a:r>
                        <a:rPr lang="cy-GB" sz="1600" noProof="0" dirty="0"/>
                        <a:t>Doethur-iaeth</a:t>
                      </a:r>
                    </a:p>
                  </a:txBody>
                  <a:tcPr marL="79935" marR="79935" marT="39968" marB="399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07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8801" y="86554"/>
            <a:ext cx="5554799" cy="971073"/>
          </a:xfrm>
        </p:spPr>
        <p:txBody>
          <a:bodyPr/>
          <a:lstStyle/>
          <a:p>
            <a:r>
              <a:rPr lang="cy-GB" sz="2000" dirty="0"/>
              <a:t>Costau nodweddiadol modiwl gyda'r Brifysgol Agored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800" y="1343378"/>
            <a:ext cx="76200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2400" b="1" dirty="0"/>
              <a:t>Modiwlau mynediad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sz="2400" dirty="0"/>
          </a:p>
          <a:p>
            <a:r>
              <a:rPr lang="cy-GB" sz="2400" dirty="0"/>
              <a:t>£246 / Am ddim i rai ag </a:t>
            </a:r>
          </a:p>
          <a:p>
            <a:r>
              <a:rPr lang="cy-GB" sz="2400" dirty="0"/>
              <a:t>incwm isel</a:t>
            </a:r>
          </a:p>
          <a:p>
            <a:endParaRPr lang="cy-GB" sz="2400" dirty="0"/>
          </a:p>
          <a:p>
            <a:r>
              <a:rPr lang="cy-GB" sz="2400" b="1" dirty="0"/>
              <a:t>Modiwlau israddedig </a:t>
            </a:r>
          </a:p>
          <a:p>
            <a:endParaRPr lang="cy-GB" sz="2400" b="1" dirty="0"/>
          </a:p>
          <a:p>
            <a:r>
              <a:rPr lang="cy-GB" sz="2400" dirty="0"/>
              <a:t>30 credyd - £492 </a:t>
            </a:r>
          </a:p>
          <a:p>
            <a:endParaRPr lang="cy-GB" sz="2400" dirty="0"/>
          </a:p>
          <a:p>
            <a:r>
              <a:rPr lang="cy-GB" sz="2400" dirty="0"/>
              <a:t>60 credyd - £984 </a:t>
            </a:r>
          </a:p>
          <a:p>
            <a:endParaRPr lang="cy-GB" dirty="0"/>
          </a:p>
          <a:p>
            <a:r>
              <a:rPr lang="cy-GB" sz="2400" dirty="0"/>
              <a:t>Mae benthyciadau ffioedd dysgu ar gael i dalu cost cyrsiau is-raddedig ac ôl-raddedig - caiff y rhain eu talu'n ôl trwy CThEM dim ond pan fydd y myfyriwr yn ennill dros £25,000 y flwyddyn. 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089525" y="1629128"/>
            <a:ext cx="3343275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dirty="0"/>
          </a:p>
          <a:p>
            <a:r>
              <a:rPr lang="cy-GB" dirty="0"/>
              <a:t>Cost tystysgrif AU - 	£1968</a:t>
            </a:r>
          </a:p>
          <a:p>
            <a:r>
              <a:rPr lang="cy-GB" dirty="0"/>
              <a:t>Cost Diploma AU - 	£3936</a:t>
            </a:r>
          </a:p>
          <a:p>
            <a:r>
              <a:rPr lang="cy-GB" dirty="0"/>
              <a:t>Cost gradd - 			£5904</a:t>
            </a:r>
          </a:p>
          <a:p>
            <a:endParaRPr lang="cy-GB" dirty="0"/>
          </a:p>
        </p:txBody>
      </p:sp>
      <p:sp>
        <p:nvSpPr>
          <p:cNvPr id="5" name="TextBox 4"/>
          <p:cNvSpPr txBox="1"/>
          <p:nvPr/>
        </p:nvSpPr>
        <p:spPr>
          <a:xfrm>
            <a:off x="5089524" y="3392206"/>
            <a:ext cx="3343275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dirty="0"/>
          </a:p>
          <a:p>
            <a:r>
              <a:rPr lang="cy-GB" dirty="0"/>
              <a:t>Graddau uwch o</a:t>
            </a:r>
          </a:p>
          <a:p>
            <a:r>
              <a:rPr lang="cy-GB" dirty="0"/>
              <a:t>£5100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09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DEDC9-8441-43BF-AB41-C4544F503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00" y="338425"/>
            <a:ext cx="5859799" cy="537317"/>
          </a:xfrm>
        </p:spPr>
        <p:txBody>
          <a:bodyPr>
            <a:normAutofit/>
          </a:bodyPr>
          <a:lstStyle/>
          <a:p>
            <a:r>
              <a:rPr lang="cy-GB" sz="2400" dirty="0"/>
              <a:t>Cymorth ariannol newydd yng Nghymru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88601" y="4954783"/>
            <a:ext cx="3526174" cy="660205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08" y="1868125"/>
            <a:ext cx="3664982" cy="2094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3425" y="1110236"/>
            <a:ext cx="4486275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y-GB" sz="2000" dirty="0"/>
              <a:t>"Mae darpariaeth AU rhan-amser yn parhau i fod yn flaenoriaeth i Lywodraeth Cymru ac rydym o'r farn ei bod yn hanfodol er mwyn cynyddu cyfleoedd i unigolion wella'u sgiliau a gwella'u rhagolygon cyflogaeth....... Felly, mae Llywodraeth Cymru'n falch o dderbyn yr egwyddor o </a:t>
            </a:r>
            <a:r>
              <a:rPr lang="cy-GB" sz="2000" b="1" dirty="0">
                <a:solidFill>
                  <a:schemeClr val="accent2"/>
                </a:solidFill>
              </a:rPr>
              <a:t>gymorth cyfartal i fyfyrwyr rhan-amser ac rydym yn gobeithio y bydd hyn yn galluogi darpariaeth ran-amser i ehangu yng Nghymru. "</a:t>
            </a:r>
          </a:p>
          <a:p>
            <a:endParaRPr lang="cy-GB" sz="2000" dirty="0"/>
          </a:p>
          <a:p>
            <a:r>
              <a:rPr lang="cy-GB" sz="2000" i="1" dirty="0"/>
              <a:t>Ymateb Llywodraeth Cymru i adolygiad Diamond</a:t>
            </a:r>
          </a:p>
        </p:txBody>
      </p:sp>
    </p:spTree>
    <p:extLst>
      <p:ext uri="{BB962C8B-B14F-4D97-AF65-F5344CB8AC3E}">
        <p14:creationId xmlns:p14="http://schemas.microsoft.com/office/powerpoint/2010/main" val="220110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88600" y="5819217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7200" y="1092200"/>
            <a:ext cx="816515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189" lvl="1"/>
            <a:endParaRPr lang="en-GB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Cefnogaeth</a:t>
            </a:r>
            <a:r>
              <a:rPr lang="cy-GB" sz="2400" b="1" dirty="0">
                <a:latin typeface="Calibri" panose="020F0502020204030204" pitchFamily="34" charset="0"/>
                <a:cs typeface="Arial" panose="020B0604020202020204" pitchFamily="34" charset="0"/>
              </a:rPr>
              <a:t> gyfartal </a:t>
            </a:r>
            <a:r>
              <a:rPr lang="cy-GB" sz="2400" dirty="0">
                <a:latin typeface="Calibri" panose="020F0502020204030204" pitchFamily="34" charset="0"/>
                <a:cs typeface="Arial" panose="020B0604020202020204" pitchFamily="34" charset="0"/>
              </a:rPr>
              <a:t>i fyfyrwyr llawn amser a rhan-amser.</a:t>
            </a:r>
          </a:p>
          <a:p>
            <a:pPr marL="457189" lvl="1"/>
            <a:endParaRPr lang="cy-GB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cy-GB" sz="2400" dirty="0">
                <a:latin typeface="Calibri" panose="020F0502020204030204" pitchFamily="34" charset="0"/>
                <a:cs typeface="Arial" panose="020B0604020202020204" pitchFamily="34" charset="0"/>
              </a:rPr>
              <a:t>Grant cynhaliaeth o £1000 y flwyddyn </a:t>
            </a:r>
            <a:r>
              <a:rPr lang="cy-GB" sz="2400" b="1" dirty="0">
                <a:latin typeface="Calibri" panose="020F0502020204030204" pitchFamily="34" charset="0"/>
                <a:cs typeface="Arial" panose="020B0604020202020204" pitchFamily="34" charset="0"/>
              </a:rPr>
              <a:t>i bawb. </a:t>
            </a:r>
            <a:r>
              <a:rPr lang="cy-GB" sz="2400" dirty="0">
                <a:latin typeface="Calibri" panose="020F0502020204030204" pitchFamily="34" charset="0"/>
                <a:cs typeface="Arial" panose="020B0604020202020204" pitchFamily="34" charset="0"/>
              </a:rPr>
              <a:t>Heb brawf modd a pro-rata ar gyfer myfyrwyr rhan-amser, felly:</a:t>
            </a:r>
          </a:p>
          <a:p>
            <a:pPr marL="457189" lvl="1"/>
            <a:endParaRPr lang="cy-GB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189" lvl="1"/>
            <a:endParaRPr lang="en-GB" sz="24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8" y="448573"/>
            <a:ext cx="6718101" cy="851590"/>
          </a:xfrm>
        </p:spPr>
        <p:txBody>
          <a:bodyPr/>
          <a:lstStyle/>
          <a:p>
            <a:r>
              <a:rPr lang="cy-GB" sz="2400" dirty="0"/>
              <a:t>Penawdau'r pecyn cymorth newydd i fyfyrwyr 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762" y="3712750"/>
            <a:ext cx="3890349" cy="218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200" y="3712750"/>
            <a:ext cx="47761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lvl="1"/>
            <a:r>
              <a:rPr lang="cy-GB" sz="2400" dirty="0">
                <a:latin typeface="Calibri" panose="020F0502020204030204" pitchFamily="34" charset="0"/>
                <a:cs typeface="Arial" panose="020B0604020202020204" pitchFamily="34" charset="0"/>
              </a:rPr>
              <a:t>Dwysedd 25% (30 credyd) - £250</a:t>
            </a:r>
          </a:p>
          <a:p>
            <a:pPr marL="457189" lvl="1"/>
            <a:endParaRPr lang="cy-GB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189" lvl="1"/>
            <a:r>
              <a:rPr lang="cy-GB" sz="2400" dirty="0">
                <a:latin typeface="Calibri" panose="020F0502020204030204" pitchFamily="34" charset="0"/>
                <a:cs typeface="Arial" panose="020B0604020202020204" pitchFamily="34" charset="0"/>
              </a:rPr>
              <a:t>Dwysedd 50% (60 </a:t>
            </a:r>
            <a:r>
              <a:rPr lang="cy-GB" sz="2400" dirty="0">
                <a:latin typeface="Arial" panose="020B0604020202020204" pitchFamily="34" charset="0"/>
                <a:cs typeface="Arial" panose="020B0604020202020204" pitchFamily="34" charset="0"/>
              </a:rPr>
              <a:t>credyd</a:t>
            </a:r>
            <a:r>
              <a:rPr lang="cy-GB" sz="2400" dirty="0">
                <a:latin typeface="Calibri" panose="020F0502020204030204" pitchFamily="34" charset="0"/>
                <a:cs typeface="Arial" panose="020B0604020202020204" pitchFamily="34" charset="0"/>
              </a:rPr>
              <a:t>) - £500</a:t>
            </a:r>
          </a:p>
          <a:p>
            <a:pPr marL="457189" lvl="1"/>
            <a:endParaRPr lang="cy-GB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189" lvl="1"/>
            <a:r>
              <a:rPr lang="cy-GB" sz="2400" dirty="0">
                <a:latin typeface="Calibri" panose="020F0502020204030204" pitchFamily="34" charset="0"/>
                <a:cs typeface="Arial" panose="020B0604020202020204" pitchFamily="34" charset="0"/>
              </a:rPr>
              <a:t>Dwysedd 75% (90 credyd) - £750</a:t>
            </a:r>
          </a:p>
          <a:p>
            <a:pPr marL="457189" lvl="1"/>
            <a:endParaRPr lang="cy-GB" sz="2400" dirty="0"/>
          </a:p>
        </p:txBody>
      </p:sp>
    </p:spTree>
    <p:extLst>
      <p:ext uri="{BB962C8B-B14F-4D97-AF65-F5344CB8AC3E}">
        <p14:creationId xmlns:p14="http://schemas.microsoft.com/office/powerpoint/2010/main" val="368231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999" y="406400"/>
            <a:ext cx="6408071" cy="990600"/>
          </a:xfrm>
        </p:spPr>
        <p:txBody>
          <a:bodyPr/>
          <a:lstStyle/>
          <a:p>
            <a:r>
              <a:rPr lang="cy-GB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Cymorth ar gyfer y rhai sydd ei angen fwyaf</a:t>
            </a:r>
            <a:endParaRPr lang="en-GB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013" y="2009383"/>
            <a:ext cx="48535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cy-GB" sz="2000" dirty="0">
                <a:cs typeface="Arial" panose="020B0604020202020204" pitchFamily="34" charset="0"/>
              </a:rPr>
              <a:t>A grant cynhaliaeth yn dibynnu ar brawf modd </a:t>
            </a:r>
            <a:r>
              <a:rPr lang="cy-GB" sz="2000" b="1" dirty="0">
                <a:cs typeface="Arial" panose="020B0604020202020204" pitchFamily="34" charset="0"/>
              </a:rPr>
              <a:t>hyd at £3,750 </a:t>
            </a:r>
            <a:r>
              <a:rPr lang="cy-GB" sz="2000" dirty="0">
                <a:cs typeface="Arial" panose="020B0604020202020204" pitchFamily="34" charset="0"/>
              </a:rPr>
              <a:t>ar gyfer myfyrwyr rhan-amser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endParaRPr lang="cy-GB" sz="2000" dirty="0">
              <a:cs typeface="Arial" panose="020B0604020202020204" pitchFamily="34" charset="0"/>
            </a:endParaRPr>
          </a:p>
          <a:p>
            <a:pPr marL="457189" lvl="1"/>
            <a:endParaRPr lang="cy-GB" sz="2000" dirty="0">
              <a:cs typeface="Arial" panose="020B0604020202020204" pitchFamily="34" charset="0"/>
            </a:endParaRP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cy-GB" sz="2000" dirty="0">
                <a:cs typeface="Arial" panose="020B0604020202020204" pitchFamily="34" charset="0"/>
              </a:rPr>
              <a:t>A / neu benthyciad cynhaliaeth heb brawf modd o </a:t>
            </a:r>
            <a:r>
              <a:rPr lang="cy-GB" sz="2000" b="1" dirty="0">
                <a:cs typeface="Arial" panose="020B0604020202020204" pitchFamily="34" charset="0"/>
              </a:rPr>
              <a:t>hyd at £4,237.50</a:t>
            </a:r>
            <a:endParaRPr lang="cy-GB" sz="2000" dirty="0">
              <a:cs typeface="Arial" panose="020B0604020202020204" pitchFamily="34" charset="0"/>
            </a:endParaRPr>
          </a:p>
          <a:p>
            <a:pPr marL="457189" lvl="1"/>
            <a:endParaRPr lang="cy-GB" sz="2000" dirty="0">
              <a:cs typeface="Arial" panose="020B0604020202020204" pitchFamily="34" charset="0"/>
            </a:endParaRPr>
          </a:p>
          <a:p>
            <a:pPr marL="457189" lvl="1"/>
            <a:endParaRPr lang="cy-GB" sz="2000" dirty="0">
              <a:cs typeface="Arial" panose="020B0604020202020204" pitchFamily="34" charset="0"/>
            </a:endParaRP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cy-GB" sz="2000" b="1" dirty="0">
                <a:cs typeface="Arial" panose="020B0604020202020204" pitchFamily="34" charset="0"/>
              </a:rPr>
              <a:t>Golyga hyn y gallai myfyrwyr rhan-amser fod yn gymwys i gael hyd at £4,500 tuag at gostau byw.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16" y="2222815"/>
            <a:ext cx="2752979" cy="36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05737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CLASSIC_WALES.pptx" id="{AD9ECB7A-0812-4260-82F0-B98ABBA7F280}" vid="{FD6B2A85-4E73-4E2A-AB53-D19D998DC740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CLASSIC_WALES.pptx" id="{AD9ECB7A-0812-4260-82F0-B98ABBA7F280}" vid="{0351C31D-23CE-47C1-B695-39CF9E319166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CLASSIC_WALES.pptx" id="{AD9ECB7A-0812-4260-82F0-B98ABBA7F280}" vid="{941E068A-9D48-4FEA-A15E-93498429B1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WALES</Template>
  <TotalTime>1618</TotalTime>
  <Words>1878</Words>
  <Application>Microsoft Office PowerPoint</Application>
  <PresentationFormat>On-screen Show (4:3)</PresentationFormat>
  <Paragraphs>296</Paragraphs>
  <Slides>23</Slides>
  <Notes>22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Unicode MS</vt:lpstr>
      <vt:lpstr>Calibri</vt:lpstr>
      <vt:lpstr>Times New Roman</vt:lpstr>
      <vt:lpstr>OU Title</vt:lpstr>
      <vt:lpstr>OU Section</vt:lpstr>
      <vt:lpstr>OU Layouts</vt:lpstr>
      <vt:lpstr>Worksheet</vt:lpstr>
      <vt:lpstr>Cyllid newydd ar gyfer  Myfyrwyr Addysg Uwch rhan-amser    </vt:lpstr>
      <vt:lpstr>Braslun o’r sesiwn</vt:lpstr>
      <vt:lpstr>PowerPoint Presentation</vt:lpstr>
      <vt:lpstr>Astudio gyda'r Brifysgol Agored</vt:lpstr>
      <vt:lpstr> Cyrsiau a chymwysterau </vt:lpstr>
      <vt:lpstr>Costau nodweddiadol modiwl gyda'r Brifysgol Agored </vt:lpstr>
      <vt:lpstr>Cymorth ariannol newydd yng Nghymru </vt:lpstr>
      <vt:lpstr>Penawdau'r pecyn cymorth newydd i fyfyrwyr  </vt:lpstr>
      <vt:lpstr>Cymorth ar gyfer y rhai sydd ei angen fwyaf</vt:lpstr>
      <vt:lpstr>Pa gefnogaeth sydd ar gael</vt:lpstr>
      <vt:lpstr>PowerPoint Presentation</vt:lpstr>
      <vt:lpstr>Cymorth arall sydd ar gael  </vt:lpstr>
      <vt:lpstr>Pwy sy'n gymwys i ymgeisio?</vt:lpstr>
      <vt:lpstr>Enghraifft o Fyfyriwr - Mike </vt:lpstr>
      <vt:lpstr>Enghraifft o fyfyriwr - Mike  </vt:lpstr>
      <vt:lpstr>Cymorth ariannol ar gyfer astudiaeth ôl-raddedig  </vt:lpstr>
      <vt:lpstr>Bwrsari Ôl-raddedig  </vt:lpstr>
      <vt:lpstr>Dysgu Ar-lein am Ddim  </vt:lpstr>
      <vt:lpstr>Unrhyw gwestiynau    </vt:lpstr>
      <vt:lpstr>CYMDEITHASOL</vt:lpstr>
      <vt:lpstr>SINEMA</vt:lpstr>
      <vt:lpstr> Trafodaeth       </vt:lpstr>
      <vt:lpstr>Cysylltiadau defnyddiol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Michelle.Matheron</dc:creator>
  <cp:lastModifiedBy>Megan.Johnson-Rahou</cp:lastModifiedBy>
  <cp:revision>100</cp:revision>
  <cp:lastPrinted>2018-03-14T13:07:43Z</cp:lastPrinted>
  <dcterms:created xsi:type="dcterms:W3CDTF">2018-03-07T12:59:27Z</dcterms:created>
  <dcterms:modified xsi:type="dcterms:W3CDTF">2018-05-21T11:22:51Z</dcterms:modified>
</cp:coreProperties>
</file>